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  <p:sldMasterId id="2147483689" r:id="rId2"/>
  </p:sldMasterIdLst>
  <p:notesMasterIdLst>
    <p:notesMasterId r:id="rId37"/>
  </p:notesMasterIdLst>
  <p:handoutMasterIdLst>
    <p:handoutMasterId r:id="rId38"/>
  </p:handoutMasterIdLst>
  <p:sldIdLst>
    <p:sldId id="256" r:id="rId3"/>
    <p:sldId id="340" r:id="rId4"/>
    <p:sldId id="341" r:id="rId5"/>
    <p:sldId id="342" r:id="rId6"/>
    <p:sldId id="344" r:id="rId7"/>
    <p:sldId id="430" r:id="rId8"/>
    <p:sldId id="431" r:id="rId9"/>
    <p:sldId id="432" r:id="rId10"/>
    <p:sldId id="479" r:id="rId11"/>
    <p:sldId id="434" r:id="rId12"/>
    <p:sldId id="446" r:id="rId13"/>
    <p:sldId id="480" r:id="rId14"/>
    <p:sldId id="455" r:id="rId15"/>
    <p:sldId id="481" r:id="rId16"/>
    <p:sldId id="447" r:id="rId17"/>
    <p:sldId id="682" r:id="rId18"/>
    <p:sldId id="683" r:id="rId19"/>
    <p:sldId id="361" r:id="rId20"/>
    <p:sldId id="457" r:id="rId21"/>
    <p:sldId id="483" r:id="rId22"/>
    <p:sldId id="484" r:id="rId23"/>
    <p:sldId id="459" r:id="rId24"/>
    <p:sldId id="461" r:id="rId25"/>
    <p:sldId id="465" r:id="rId26"/>
    <p:sldId id="397" r:id="rId27"/>
    <p:sldId id="464" r:id="rId28"/>
    <p:sldId id="497" r:id="rId29"/>
    <p:sldId id="398" r:id="rId30"/>
    <p:sldId id="399" r:id="rId31"/>
    <p:sldId id="503" r:id="rId32"/>
    <p:sldId id="400" r:id="rId33"/>
    <p:sldId id="499" r:id="rId34"/>
    <p:sldId id="500" r:id="rId35"/>
    <p:sldId id="501" r:id="rId36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66"/>
    <a:srgbClr val="008000"/>
    <a:srgbClr val="D60093"/>
    <a:srgbClr val="33CC33"/>
    <a:srgbClr val="FF0000"/>
    <a:srgbClr val="CC0066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03" autoAdjust="0"/>
    <p:restoredTop sz="70602" autoAdjust="0"/>
  </p:normalViewPr>
  <p:slideViewPr>
    <p:cSldViewPr>
      <p:cViewPr varScale="1">
        <p:scale>
          <a:sx n="109" d="100"/>
          <a:sy n="109" d="100"/>
        </p:scale>
        <p:origin x="224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1" d="100"/>
        <a:sy n="51" d="100"/>
      </p:scale>
      <p:origin x="0" y="3768"/>
    </p:cViewPr>
  </p:sorterViewPr>
  <p:notesViewPr>
    <p:cSldViewPr>
      <p:cViewPr varScale="1">
        <p:scale>
          <a:sx n="53" d="100"/>
          <a:sy n="53" d="100"/>
        </p:scale>
        <p:origin x="-1836" y="-84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D3E28C4F-4FE9-4D22-93D8-487A4D01D983}" type="datetimeFigureOut">
              <a:rPr lang="en-US" smtClean="0"/>
              <a:pPr/>
              <a:t>10/6/22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BD5F390F-F66B-4732-9C46-6C80D0575F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6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r">
              <a:defRPr sz="1300"/>
            </a:lvl1pPr>
          </a:lstStyle>
          <a:p>
            <a:fld id="{EE18CB36-612C-4E4A-AC83-E89476AEC2BF}" type="datetimeFigureOut">
              <a:rPr lang="en-US" smtClean="0"/>
              <a:pPr/>
              <a:t>10/6/22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1" tIns="48326" rIns="96651" bIns="4832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51" tIns="48326" rIns="96651" bIns="4832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r">
              <a:defRPr sz="1300"/>
            </a:lvl1pPr>
          </a:lstStyle>
          <a:p>
            <a:fld id="{EE707532-839C-41A2-9E71-D5288AEAE6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895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131D9D-3987-4743-ACA8-3340374092C6}" type="slidenum">
              <a:rPr lang="en-US"/>
              <a:pPr/>
              <a:t>7</a:t>
            </a:fld>
            <a:endParaRPr lang="en-US"/>
          </a:p>
        </p:txBody>
      </p:sp>
      <p:sp>
        <p:nvSpPr>
          <p:cNvPr id="43011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3012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6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F4EB77-EF9A-D548-A1B8-FC40CBAEA682}" type="slidenum">
              <a:rPr lang="en-US"/>
              <a:pPr/>
              <a:t>8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88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F4EB77-EF9A-D548-A1B8-FC40CBAEA682}" type="slidenum">
              <a:rPr lang="en-US"/>
              <a:pPr/>
              <a:t>9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277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AF7090-B501-694D-8635-028277A3FDB6}" type="slidenum">
              <a:rPr lang="en-US"/>
              <a:pPr/>
              <a:t>10</a:t>
            </a:fld>
            <a:endParaRPr lang="en-US"/>
          </a:p>
        </p:txBody>
      </p:sp>
      <p:sp>
        <p:nvSpPr>
          <p:cNvPr id="49155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6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171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D56A17-8CE6-F84F-A9EC-C05920D725B4}" type="slidenum">
              <a:rPr lang="en-US"/>
              <a:pPr/>
              <a:t>15</a:t>
            </a:fld>
            <a:endParaRPr lang="en-US"/>
          </a:p>
        </p:txBody>
      </p:sp>
      <p:sp>
        <p:nvSpPr>
          <p:cNvPr id="51203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1204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7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10/6/22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 rot="16200000">
            <a:off x="-3406514" y="3331563"/>
            <a:ext cx="6858002" cy="194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8412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788454"/>
            <a:ext cx="6270922" cy="2098226"/>
          </a:xfrm>
        </p:spPr>
        <p:txBody>
          <a:bodyPr anchor="b">
            <a:noAutofit/>
          </a:bodyPr>
          <a:lstStyle>
            <a:lvl1pPr algn="ctr">
              <a:defRPr sz="54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3956280"/>
            <a:ext cx="512375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725">
                <a:solidFill>
                  <a:schemeClr val="bg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10/6/22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564644" y="744470"/>
            <a:ext cx="8005588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12" name="Picture 2" descr="University of Tehran - Wikipedia">
            <a:extLst>
              <a:ext uri="{FF2B5EF4-FFF2-40B4-BE49-F238E27FC236}">
                <a16:creationId xmlns:a16="http://schemas.microsoft.com/office/drawing/2014/main" id="{2D34036B-10CA-F449-B970-2B224A72D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58198" y="359569"/>
            <a:ext cx="539353" cy="63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C837E5C-125B-F644-B6D2-964A7E82DEAC}"/>
              </a:ext>
            </a:extLst>
          </p:cNvPr>
          <p:cNvSpPr/>
          <p:nvPr userDrawn="1"/>
        </p:nvSpPr>
        <p:spPr>
          <a:xfrm rot="16200000">
            <a:off x="-3406514" y="3331563"/>
            <a:ext cx="6858002" cy="194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4E0E8C-B75B-7D49-8BF8-1AB8F903A1D7}"/>
              </a:ext>
            </a:extLst>
          </p:cNvPr>
          <p:cNvSpPr/>
          <p:nvPr userDrawn="1"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86627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10/6/22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adapted from Jure Leskovec</a:t>
            </a:r>
            <a:endParaRPr lang="en-US" sz="70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1566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54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10/6/22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54ED0D-C8A1-C744-9D68-835B151AEFC1}"/>
              </a:ext>
            </a:extLst>
          </p:cNvPr>
          <p:cNvSpPr/>
          <p:nvPr userDrawn="1"/>
        </p:nvSpPr>
        <p:spPr>
          <a:xfrm rot="16200000">
            <a:off x="-3414009" y="3339058"/>
            <a:ext cx="6858002" cy="1798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2CE97F-7502-EA4D-8319-9F2DBEE41A9B}"/>
              </a:ext>
            </a:extLst>
          </p:cNvPr>
          <p:cNvSpPr/>
          <p:nvPr userDrawn="1"/>
        </p:nvSpPr>
        <p:spPr>
          <a:xfrm rot="16200000" flipV="1">
            <a:off x="-3329835" y="340613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26455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10/6/22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852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864"/>
            <a:ext cx="3332988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25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2988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1" y="2340864"/>
            <a:ext cx="3332988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25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1" y="3305208"/>
            <a:ext cx="3332988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10/6/22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1088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10/6/22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973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10/6/22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2244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36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125"/>
              </a:spcAft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10/6/22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570306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3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125"/>
              </a:spcAft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10/6/22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61153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10/6/22</a:t>
            </a:fld>
            <a:r>
              <a:rPr lang="en-US"/>
              <a:t>sss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adapted from Jure Leskovec</a:t>
            </a:r>
            <a:endParaRPr lang="en-US" sz="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897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10/6/22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705600"/>
            <a:ext cx="3617103" cy="119311"/>
          </a:xfr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700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8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7421" y="624156"/>
            <a:ext cx="1174325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613473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10/6/22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186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10/6/22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 rot="16200000">
            <a:off x="-3414009" y="3339058"/>
            <a:ext cx="6858002" cy="1798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 rot="16200000" flipV="1">
            <a:off x="-3329835" y="340613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6283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10/6/22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48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10/6/22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70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10/6/22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240CDC23-E565-C848-9AF6-12BD09C53D91}" type="datetimeFigureOut">
              <a:rPr lang="en-US" smtClean="0"/>
              <a:t>10/6/22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14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10/6/22</a:t>
            </a:fld>
            <a:r>
              <a:rPr lang="en-US" dirty="0" err="1"/>
              <a:t>sss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87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681037"/>
            <a:ext cx="3890964" cy="1731963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3835400"/>
            <a:ext cx="3886200" cy="2235200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6273800"/>
            <a:ext cx="12192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6273800"/>
            <a:ext cx="19050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6273800"/>
            <a:ext cx="765174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856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3375856" y="3330886"/>
            <a:ext cx="6858002" cy="1962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10/6/22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94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8" r:id="rId9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10/6/22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2" descr="University of Tehran - Wikipedia">
            <a:extLst>
              <a:ext uri="{FF2B5EF4-FFF2-40B4-BE49-F238E27FC236}">
                <a16:creationId xmlns:a16="http://schemas.microsoft.com/office/drawing/2014/main" id="{C8EE21CB-1DC5-684B-B65D-2ABEBFA43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8665" y="359568"/>
            <a:ext cx="678888" cy="70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732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3300" kern="1200" baseline="0">
          <a:solidFill>
            <a:schemeClr val="bg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288036" indent="-288036" algn="l" defTabSz="685800" rtl="0" eaLnBrk="1" latinLnBrk="0" hangingPunct="1">
        <a:lnSpc>
          <a:spcPct val="94000"/>
        </a:lnSpc>
        <a:spcBef>
          <a:spcPts val="750"/>
        </a:spcBef>
        <a:spcAft>
          <a:spcPts val="150"/>
        </a:spcAft>
        <a:buFont typeface="Franklin Gothic Book" panose="020B0503020102020204" pitchFamily="34" charset="0"/>
        <a:buChar char="■"/>
        <a:defRPr sz="15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5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0287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35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3716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35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17145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2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0574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2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24003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7432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05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0861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ed.com/" TargetMode="Externa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hyperlink" Target="http://www.fasttext.cc/" TargetMode="External"/><Relationship Id="rId7" Type="http://schemas.openxmlformats.org/officeDocument/2006/relationships/image" Target="../media/image10.jpg"/><Relationship Id="rId2" Type="http://schemas.openxmlformats.org/officeDocument/2006/relationships/hyperlink" Target="https://code.google.com/archive/p/word2vec/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hyperlink" Target="http://nlp.stanford.edu/projects/glove/" TargetMode="External"/><Relationship Id="rId9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1" y="1837229"/>
            <a:ext cx="6324600" cy="348762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Foundation Models in NLP:</a:t>
            </a:r>
          </a:p>
          <a:p>
            <a:r>
              <a:rPr lang="en-US" sz="3200" dirty="0">
                <a:solidFill>
                  <a:schemeClr val="tx1"/>
                </a:solidFill>
              </a:rPr>
              <a:t>Word embedding</a:t>
            </a:r>
          </a:p>
          <a:p>
            <a:endParaRPr lang="en-US" sz="3200" dirty="0">
              <a:solidFill>
                <a:schemeClr val="tx1"/>
              </a:solidFill>
            </a:endParaRPr>
          </a:p>
          <a:p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B72523-EB3B-C24F-8DF1-4D40FA0C101F}"/>
              </a:ext>
            </a:extLst>
          </p:cNvPr>
          <p:cNvSpPr txBox="1"/>
          <p:nvPr/>
        </p:nvSpPr>
        <p:spPr>
          <a:xfrm>
            <a:off x="1143001" y="4401519"/>
            <a:ext cx="678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slides are from Ch .6 of Dan </a:t>
            </a:r>
            <a:r>
              <a:rPr lang="en-US" dirty="0" err="1"/>
              <a:t>Jurafsky</a:t>
            </a:r>
            <a:r>
              <a:rPr lang="en-US" dirty="0"/>
              <a:t> and James Martin Speech and Language Processing</a:t>
            </a:r>
          </a:p>
          <a:p>
            <a:endParaRPr lang="en-US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822960" y="286605"/>
            <a:ext cx="7543800" cy="932596"/>
          </a:xfrm>
        </p:spPr>
        <p:txBody>
          <a:bodyPr/>
          <a:lstStyle/>
          <a:p>
            <a:r>
              <a:rPr lang="en-US" dirty="0"/>
              <a:t>Relation: </a:t>
            </a:r>
            <a:r>
              <a:rPr lang="en-US" dirty="0" err="1"/>
              <a:t>Antonymy</a:t>
            </a:r>
            <a:endParaRPr lang="en-US" dirty="0"/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752600"/>
            <a:ext cx="7833360" cy="4818795"/>
          </a:xfrm>
        </p:spPr>
        <p:txBody>
          <a:bodyPr>
            <a:noAutofit/>
          </a:bodyPr>
          <a:lstStyle/>
          <a:p>
            <a:r>
              <a:rPr lang="en-US" sz="2400" dirty="0"/>
              <a:t>Senses that are opposites with respect to one feature of meaning</a:t>
            </a:r>
          </a:p>
          <a:p>
            <a:r>
              <a:rPr lang="en-US" sz="2400" dirty="0"/>
              <a:t>Otherwise, they are very similar!</a:t>
            </a:r>
          </a:p>
          <a:p>
            <a:pPr marL="457200" lvl="1" indent="0">
              <a:buNone/>
            </a:pPr>
            <a:r>
              <a:rPr lang="en-US" sz="2000" dirty="0">
                <a:latin typeface="Courier"/>
                <a:cs typeface="Courier"/>
              </a:rPr>
              <a:t>dark/light   short/long	fast/slow	rise/fall</a:t>
            </a:r>
          </a:p>
          <a:p>
            <a:pPr marL="457200" lvl="1" indent="0">
              <a:buNone/>
            </a:pPr>
            <a:r>
              <a:rPr lang="en-US" sz="2000" dirty="0">
                <a:latin typeface="Courier"/>
                <a:cs typeface="Courier"/>
              </a:rPr>
              <a:t>hot/cold	    up/down	      in/out</a:t>
            </a:r>
          </a:p>
          <a:p>
            <a:r>
              <a:rPr lang="en-US" sz="2400" dirty="0"/>
              <a:t>More formally: antonyms can</a:t>
            </a:r>
          </a:p>
          <a:p>
            <a:pPr lvl="1">
              <a:lnSpc>
                <a:spcPct val="70000"/>
              </a:lnSpc>
            </a:pPr>
            <a:r>
              <a:rPr lang="en-US" sz="2400" dirty="0"/>
              <a:t>define a binary opposition</a:t>
            </a:r>
          </a:p>
          <a:p>
            <a:pPr marL="800100" lvl="2" indent="0">
              <a:lnSpc>
                <a:spcPct val="70000"/>
              </a:lnSpc>
              <a:buNone/>
            </a:pPr>
            <a:r>
              <a:rPr lang="en-US" sz="2400" dirty="0"/>
              <a:t> or be at opposite ends of a scale</a:t>
            </a:r>
          </a:p>
          <a:p>
            <a:pPr lvl="2"/>
            <a:r>
              <a:rPr lang="en-US" sz="2000" dirty="0"/>
              <a:t> </a:t>
            </a:r>
            <a:r>
              <a:rPr lang="en-US" sz="2000" dirty="0">
                <a:latin typeface="Courier"/>
                <a:cs typeface="Courier"/>
              </a:rPr>
              <a:t>long/short, fast/slow</a:t>
            </a:r>
          </a:p>
          <a:p>
            <a:pPr lvl="1"/>
            <a:r>
              <a:rPr lang="en-US" sz="2400" dirty="0"/>
              <a:t>Be </a:t>
            </a:r>
            <a:r>
              <a:rPr lang="en-US" sz="2400" i="1" dirty="0" err="1"/>
              <a:t>reversives</a:t>
            </a:r>
            <a:r>
              <a:rPr lang="en-US" sz="2400" dirty="0"/>
              <a:t>:</a:t>
            </a:r>
          </a:p>
          <a:p>
            <a:pPr lvl="2"/>
            <a:r>
              <a:rPr lang="en-US" sz="2000" dirty="0">
                <a:latin typeface="Courier"/>
                <a:cs typeface="Courier"/>
              </a:rPr>
              <a:t> rise/fall, up/down</a:t>
            </a:r>
            <a:endParaRPr lang="en-US" sz="36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69368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Relation: Similarity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12D759-7286-924C-ACD1-A6D5892D5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" lvl="2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Words with similar meanings.  Not synonyms, but sharing some element of meaning</a:t>
            </a:r>
          </a:p>
          <a:p>
            <a:pPr marL="91440" lvl="2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endParaRPr lang="en-US" sz="2400" dirty="0">
              <a:latin typeface="Courier"/>
              <a:cs typeface="Courier"/>
            </a:endParaRPr>
          </a:p>
          <a:p>
            <a:pPr marL="91440" lvl="2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car, bicycle</a:t>
            </a:r>
          </a:p>
          <a:p>
            <a:pPr marL="91440" lvl="2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cow, horse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050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83F85-09BA-164B-8C1A-C230ABE4A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 humans how similar 2 words are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55544A2-008D-E345-808D-5AE802E8E6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1688062"/>
              </p:ext>
            </p:extLst>
          </p:nvPr>
        </p:nvGraphicFramePr>
        <p:xfrm>
          <a:off x="1447800" y="1846262"/>
          <a:ext cx="6918325" cy="3941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125">
                  <a:extLst>
                    <a:ext uri="{9D8B030D-6E8A-4147-A177-3AD203B41FA5}">
                      <a16:colId xmlns:a16="http://schemas.microsoft.com/office/drawing/2014/main" val="4069172633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3213786418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592160975"/>
                    </a:ext>
                  </a:extLst>
                </a:gridCol>
              </a:tblGrid>
              <a:tr h="466990">
                <a:tc>
                  <a:txBody>
                    <a:bodyPr/>
                    <a:lstStyle/>
                    <a:p>
                      <a:r>
                        <a:rPr lang="en-US" sz="2400" dirty="0"/>
                        <a:t>word1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word2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similarity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492860"/>
                  </a:ext>
                </a:extLst>
              </a:tr>
              <a:tr h="46699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vanish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disappear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9.8 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8428773"/>
                  </a:ext>
                </a:extLst>
              </a:tr>
              <a:tr h="46699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behave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obey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7.3 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3566929"/>
                  </a:ext>
                </a:extLst>
              </a:tr>
              <a:tr h="46699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belief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impression 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5.95 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2151455"/>
                  </a:ext>
                </a:extLst>
              </a:tr>
              <a:tr h="46699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muscle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bone 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3.65 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697757"/>
                  </a:ext>
                </a:extLst>
              </a:tr>
              <a:tr h="46699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modest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flexible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 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353346"/>
                  </a:ext>
                </a:extLst>
              </a:tr>
              <a:tr h="46699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hole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agreement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 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584449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CDD254D-28BE-7E43-89B0-7BDDC061A516}"/>
              </a:ext>
            </a:extLst>
          </p:cNvPr>
          <p:cNvSpPr txBox="1"/>
          <p:nvPr/>
        </p:nvSpPr>
        <p:spPr>
          <a:xfrm>
            <a:off x="2514600" y="6248400"/>
            <a:ext cx="364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SimLex-999 dataset (Hill et al., 2015) </a:t>
            </a:r>
          </a:p>
        </p:txBody>
      </p:sp>
    </p:spTree>
    <p:extLst>
      <p:ext uri="{BB962C8B-B14F-4D97-AF65-F5344CB8AC3E}">
        <p14:creationId xmlns:p14="http://schemas.microsoft.com/office/powerpoint/2010/main" val="2282149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Relation: Word relatedness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60F35C-DFC6-554B-9BDA-66EC65EFB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Also called "word association"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Words be related in any way, perhaps via a semantic frame or field</a:t>
            </a:r>
            <a:endParaRPr lang="en-US" sz="2400" b="1" dirty="0"/>
          </a:p>
          <a:p>
            <a:pPr lvl="2">
              <a:lnSpc>
                <a:spcPct val="90000"/>
              </a:lnSpc>
            </a:pPr>
            <a:endParaRPr lang="en-US" sz="2000" dirty="0">
              <a:latin typeface="Courier"/>
              <a:cs typeface="Courier"/>
            </a:endParaRPr>
          </a:p>
          <a:p>
            <a:pPr lvl="2">
              <a:lnSpc>
                <a:spcPct val="90000"/>
              </a:lnSpc>
            </a:pPr>
            <a:r>
              <a:rPr lang="en-US" sz="2000" dirty="0">
                <a:latin typeface="Courier"/>
                <a:cs typeface="Courier"/>
              </a:rPr>
              <a:t>car, bicycle</a:t>
            </a:r>
            <a:r>
              <a:rPr lang="en-US" sz="2000" dirty="0"/>
              <a:t>:    </a:t>
            </a:r>
            <a:r>
              <a:rPr lang="en-US" sz="2000" b="1" dirty="0"/>
              <a:t>similar</a:t>
            </a:r>
          </a:p>
          <a:p>
            <a:pPr lvl="2">
              <a:lnSpc>
                <a:spcPct val="90000"/>
              </a:lnSpc>
            </a:pPr>
            <a:r>
              <a:rPr lang="en-US" sz="2000" dirty="0">
                <a:latin typeface="Courier"/>
                <a:cs typeface="Courier"/>
              </a:rPr>
              <a:t>car, gasoline</a:t>
            </a:r>
            <a:r>
              <a:rPr lang="en-US" sz="2000" dirty="0"/>
              <a:t>:   </a:t>
            </a:r>
            <a:r>
              <a:rPr lang="en-US" sz="2000" b="1" dirty="0"/>
              <a:t>related</a:t>
            </a:r>
            <a:r>
              <a:rPr lang="en-US" sz="2000" dirty="0"/>
              <a:t>, not similar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10398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7B46D-E5D5-824F-B603-A61C517EB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32596"/>
          </a:xfrm>
        </p:spPr>
        <p:txBody>
          <a:bodyPr/>
          <a:lstStyle/>
          <a:p>
            <a:r>
              <a:rPr lang="en-US" dirty="0"/>
              <a:t>Semantic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6519E-6C4A-B147-A367-F9B7C4EE1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863841" cy="4555066"/>
          </a:xfrm>
        </p:spPr>
        <p:txBody>
          <a:bodyPr>
            <a:normAutofit/>
          </a:bodyPr>
          <a:lstStyle/>
          <a:p>
            <a:r>
              <a:rPr lang="en-US" sz="2400" dirty="0"/>
              <a:t>Words that </a:t>
            </a:r>
          </a:p>
          <a:p>
            <a:pPr lvl="1"/>
            <a:r>
              <a:rPr lang="en-US" sz="2400" dirty="0"/>
              <a:t>cover a particular semantic domain </a:t>
            </a:r>
          </a:p>
          <a:p>
            <a:pPr lvl="1"/>
            <a:r>
              <a:rPr lang="en-US" sz="2400" dirty="0"/>
              <a:t>bear structured relations with each other. </a:t>
            </a:r>
          </a:p>
          <a:p>
            <a:pPr lvl="1"/>
            <a:endParaRPr lang="en-US" sz="2400" dirty="0"/>
          </a:p>
          <a:p>
            <a:pPr marL="292608" lvl="1" indent="0">
              <a:buNone/>
            </a:pPr>
            <a:r>
              <a:rPr lang="en-US" sz="2400" b="1" dirty="0"/>
              <a:t>hospitals</a:t>
            </a:r>
          </a:p>
          <a:p>
            <a:pPr marL="292608" lvl="1" indent="0">
              <a:buNone/>
            </a:pPr>
            <a:r>
              <a:rPr lang="en-US" sz="2400" i="1" dirty="0"/>
              <a:t>	surgeon</a:t>
            </a:r>
            <a:r>
              <a:rPr lang="en-US" sz="2400" dirty="0"/>
              <a:t>, </a:t>
            </a:r>
            <a:r>
              <a:rPr lang="en-US" sz="2400" i="1" dirty="0"/>
              <a:t>scalpel</a:t>
            </a:r>
            <a:r>
              <a:rPr lang="en-US" sz="2400" dirty="0"/>
              <a:t>, </a:t>
            </a:r>
            <a:r>
              <a:rPr lang="en-US" sz="2400" i="1" dirty="0"/>
              <a:t>nurse</a:t>
            </a:r>
            <a:r>
              <a:rPr lang="en-US" sz="2400" dirty="0"/>
              <a:t>, </a:t>
            </a:r>
            <a:r>
              <a:rPr lang="en-US" sz="2400" i="1" dirty="0" err="1"/>
              <a:t>anaesthetic</a:t>
            </a:r>
            <a:r>
              <a:rPr lang="en-US" sz="2400" dirty="0"/>
              <a:t>, </a:t>
            </a:r>
            <a:r>
              <a:rPr lang="en-US" sz="2400" i="1" dirty="0"/>
              <a:t>hospital</a:t>
            </a:r>
            <a:endParaRPr lang="en-US" sz="2400" dirty="0"/>
          </a:p>
          <a:p>
            <a:pPr marL="292608" lvl="1" indent="0">
              <a:buNone/>
            </a:pPr>
            <a:r>
              <a:rPr lang="en-US" sz="2400" b="1" dirty="0"/>
              <a:t>restaurants</a:t>
            </a:r>
            <a:r>
              <a:rPr lang="en-US" sz="2400" dirty="0"/>
              <a:t> </a:t>
            </a:r>
          </a:p>
          <a:p>
            <a:pPr marL="292608" lvl="1" indent="0">
              <a:buNone/>
            </a:pPr>
            <a:r>
              <a:rPr lang="en-US" sz="2400" i="1" dirty="0"/>
              <a:t>	waiter</a:t>
            </a:r>
            <a:r>
              <a:rPr lang="en-US" sz="2400" dirty="0"/>
              <a:t>, </a:t>
            </a:r>
            <a:r>
              <a:rPr lang="en-US" sz="2400" i="1" dirty="0"/>
              <a:t>menu</a:t>
            </a:r>
            <a:r>
              <a:rPr lang="en-US" sz="2400" dirty="0"/>
              <a:t>, </a:t>
            </a:r>
            <a:r>
              <a:rPr lang="en-US" sz="2400" i="1" dirty="0"/>
              <a:t>plate</a:t>
            </a:r>
            <a:r>
              <a:rPr lang="en-US" sz="2400" dirty="0"/>
              <a:t>, </a:t>
            </a:r>
            <a:r>
              <a:rPr lang="en-US" sz="2400" i="1" dirty="0"/>
              <a:t>food</a:t>
            </a:r>
            <a:r>
              <a:rPr lang="en-US" sz="2400" dirty="0"/>
              <a:t>, </a:t>
            </a:r>
            <a:r>
              <a:rPr lang="en-US" sz="2400" i="1" dirty="0"/>
              <a:t>menu,</a:t>
            </a:r>
            <a:r>
              <a:rPr lang="en-US" sz="2400" dirty="0"/>
              <a:t> </a:t>
            </a:r>
            <a:r>
              <a:rPr lang="en-US" sz="2400" i="1" dirty="0"/>
              <a:t>chef</a:t>
            </a:r>
            <a:r>
              <a:rPr lang="en-US" sz="2400" dirty="0"/>
              <a:t>), </a:t>
            </a:r>
          </a:p>
          <a:p>
            <a:pPr marL="292608" lvl="1" indent="0">
              <a:buNone/>
            </a:pPr>
            <a:r>
              <a:rPr lang="en-US" sz="2400" b="1" dirty="0"/>
              <a:t>houses</a:t>
            </a:r>
          </a:p>
          <a:p>
            <a:pPr marL="292608" lvl="1" indent="0">
              <a:buNone/>
            </a:pPr>
            <a:r>
              <a:rPr lang="en-US" sz="2400" i="1" dirty="0"/>
              <a:t>	door</a:t>
            </a:r>
            <a:r>
              <a:rPr lang="en-US" sz="2400" dirty="0"/>
              <a:t>, </a:t>
            </a:r>
            <a:r>
              <a:rPr lang="en-US" sz="2400" i="1" dirty="0"/>
              <a:t>roof</a:t>
            </a:r>
            <a:r>
              <a:rPr lang="en-US" sz="2400" dirty="0"/>
              <a:t>, </a:t>
            </a:r>
            <a:r>
              <a:rPr lang="en-US" sz="2400" i="1" dirty="0"/>
              <a:t>kitchen</a:t>
            </a:r>
            <a:r>
              <a:rPr lang="en-US" sz="2400" dirty="0"/>
              <a:t>, </a:t>
            </a:r>
            <a:r>
              <a:rPr lang="en-US" sz="2400" i="1" dirty="0"/>
              <a:t>family</a:t>
            </a:r>
            <a:r>
              <a:rPr lang="en-US" sz="2400" dirty="0"/>
              <a:t>, </a:t>
            </a:r>
            <a:r>
              <a:rPr lang="en-US" sz="2400" i="1" dirty="0"/>
              <a:t>bed</a:t>
            </a:r>
            <a:endParaRPr lang="en-US" sz="2400" dirty="0"/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223221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Relation: Superordinate/ subordinate</a:t>
            </a:r>
          </a:p>
        </p:txBody>
      </p:sp>
      <p:sp>
        <p:nvSpPr>
          <p:cNvPr id="50179" name="Rectangle 1027"/>
          <p:cNvSpPr>
            <a:spLocks noGrp="1" noChangeArrowheads="1"/>
          </p:cNvSpPr>
          <p:nvPr>
            <p:ph idx="1"/>
          </p:nvPr>
        </p:nvSpPr>
        <p:spPr>
          <a:xfrm>
            <a:off x="1028700" y="1638300"/>
            <a:ext cx="7200900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One sense is a </a:t>
            </a:r>
            <a:r>
              <a:rPr lang="en-US" sz="2400" b="1" dirty="0">
                <a:solidFill>
                  <a:srgbClr val="0000FF"/>
                </a:solidFill>
              </a:rPr>
              <a:t>subordinate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/>
              <a:t>of another if the first sense is more specific, denoting a subclass of the other</a:t>
            </a:r>
          </a:p>
          <a:p>
            <a:pPr lvl="1"/>
            <a:r>
              <a:rPr lang="en-US" sz="2000" i="1" dirty="0">
                <a:latin typeface="Calibri (Body)"/>
                <a:cs typeface="Calibri (Body)"/>
              </a:rPr>
              <a:t>car</a:t>
            </a:r>
            <a:r>
              <a:rPr lang="en-US" sz="2000" dirty="0"/>
              <a:t> is a subordinate of </a:t>
            </a:r>
            <a:r>
              <a:rPr lang="en-US" sz="2000" i="1" dirty="0"/>
              <a:t>vehicle</a:t>
            </a:r>
            <a:endParaRPr lang="en-US" sz="2000" dirty="0"/>
          </a:p>
          <a:p>
            <a:pPr lvl="1"/>
            <a:r>
              <a:rPr lang="en-US" sz="2000" i="1" dirty="0"/>
              <a:t>mango</a:t>
            </a:r>
            <a:r>
              <a:rPr lang="en-US" sz="2000" dirty="0"/>
              <a:t> is a subordinate of </a:t>
            </a:r>
            <a:r>
              <a:rPr lang="en-US" sz="2000" i="1" dirty="0"/>
              <a:t>fruit</a:t>
            </a:r>
          </a:p>
          <a:p>
            <a:pPr marL="0" indent="0">
              <a:buNone/>
            </a:pPr>
            <a:r>
              <a:rPr lang="en-US" sz="2400" dirty="0"/>
              <a:t>Conversely </a:t>
            </a:r>
            <a:r>
              <a:rPr lang="en-US" sz="2400" b="1" dirty="0">
                <a:solidFill>
                  <a:srgbClr val="0000FF"/>
                </a:solidFill>
              </a:rPr>
              <a:t>superordinate</a:t>
            </a:r>
            <a:endParaRPr lang="en-US" sz="2400" dirty="0"/>
          </a:p>
          <a:p>
            <a:pPr lvl="1"/>
            <a:r>
              <a:rPr lang="en-US" sz="2000" i="1" dirty="0"/>
              <a:t>vehicle</a:t>
            </a:r>
            <a:r>
              <a:rPr lang="en-US" sz="2000" dirty="0"/>
              <a:t> is a superordinate of </a:t>
            </a:r>
            <a:r>
              <a:rPr lang="en-US" sz="2000" i="1" dirty="0"/>
              <a:t>car</a:t>
            </a:r>
            <a:endParaRPr lang="en-US" sz="2000" dirty="0"/>
          </a:p>
          <a:p>
            <a:pPr lvl="1"/>
            <a:r>
              <a:rPr lang="en-US" sz="2000" i="1" dirty="0"/>
              <a:t>fruit</a:t>
            </a:r>
            <a:r>
              <a:rPr lang="en-US" sz="2000" dirty="0"/>
              <a:t> is a </a:t>
            </a:r>
            <a:r>
              <a:rPr lang="en-US" sz="2000" dirty="0" err="1"/>
              <a:t>subodinate</a:t>
            </a:r>
            <a:r>
              <a:rPr lang="en-US" sz="2000" dirty="0"/>
              <a:t> of </a:t>
            </a:r>
            <a:r>
              <a:rPr lang="en-US" sz="2000" i="1" dirty="0"/>
              <a:t>mango</a:t>
            </a:r>
            <a:endParaRPr lang="en-US" sz="2000" dirty="0"/>
          </a:p>
          <a:p>
            <a:endParaRPr lang="en-US" sz="1400" dirty="0">
              <a:solidFill>
                <a:srgbClr val="008000"/>
              </a:solidFill>
            </a:endParaRPr>
          </a:p>
        </p:txBody>
      </p:sp>
      <p:graphicFrame>
        <p:nvGraphicFramePr>
          <p:cNvPr id="1466372" name="Group 10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39460"/>
              </p:ext>
            </p:extLst>
          </p:nvPr>
        </p:nvGraphicFramePr>
        <p:xfrm>
          <a:off x="1219199" y="5638799"/>
          <a:ext cx="7010400" cy="966172"/>
        </p:xfrm>
        <a:graphic>
          <a:graphicData uri="http://schemas.openxmlformats.org/drawingml/2006/table">
            <a:tbl>
              <a:tblPr/>
              <a:tblGrid>
                <a:gridCol w="2667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30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Superordinate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ahoma" charset="0"/>
                      </a:endParaRPr>
                    </a:p>
                  </a:txBody>
                  <a:tcPr marL="68580" marR="68580" marT="25718" marB="2571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vehicle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fruit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furniture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0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Subordinate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ahoma" charset="0"/>
                      </a:endParaRPr>
                    </a:p>
                  </a:txBody>
                  <a:tcPr marL="68580" marR="68580" marT="25718" marB="2571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car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mango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chair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0711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68C1-2040-B946-AC68-33082DC8C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A8E6E-9699-434C-A1C6-E2ACC98E1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A large lexical database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Includes senses, </a:t>
            </a:r>
            <a:r>
              <a:rPr lang="en-US" sz="2800" dirty="0" err="1"/>
              <a:t>synsets</a:t>
            </a:r>
            <a:r>
              <a:rPr lang="en-US" sz="2800" dirty="0"/>
              <a:t>, semantic relations, </a:t>
            </a:r>
            <a:r>
              <a:rPr lang="en-US" sz="2800" dirty="0" err="1"/>
              <a:t>etc</a:t>
            </a: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It is adapted to </a:t>
            </a:r>
            <a:r>
              <a:rPr lang="en-US" sz="2800"/>
              <a:t>many languages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22921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15F71-8F2B-A64E-B162-1724B1BD5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resources like WordNet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E346C-AAA3-564A-A6C3-8C7A1C18D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A useful resource but missing nuance: </a:t>
            </a:r>
            <a:endParaRPr lang="en-US" sz="2400" dirty="0">
              <a:solidFill>
                <a:schemeClr val="tx1"/>
              </a:solidFill>
              <a:effectLst/>
              <a:latin typeface="ArialM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e.g., “proficient” is listed as a synonym for “good” </a:t>
            </a:r>
            <a:endParaRPr lang="en-US" sz="2400" dirty="0">
              <a:solidFill>
                <a:schemeClr val="tx1"/>
              </a:solidFill>
              <a:effectLst/>
              <a:latin typeface="ArialM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This is only correct in some contexts </a:t>
            </a:r>
            <a:endParaRPr lang="en-US" sz="2400" dirty="0">
              <a:solidFill>
                <a:schemeClr val="tx1"/>
              </a:solidFill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Missing new meanings of words: </a:t>
            </a:r>
            <a:endParaRPr lang="en-US" sz="2400" dirty="0">
              <a:solidFill>
                <a:schemeClr val="tx1"/>
              </a:solidFill>
              <a:effectLst/>
              <a:latin typeface="ArialM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e.g., wicked, nifty, wizard, genius, ninja, </a:t>
            </a:r>
            <a:r>
              <a:rPr lang="en-US" sz="24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bombest</a:t>
            </a: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endParaRPr lang="en-US" sz="2400" dirty="0">
              <a:solidFill>
                <a:schemeClr val="tx1"/>
              </a:solidFill>
              <a:effectLst/>
              <a:latin typeface="ArialM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Impossible to keep up-to-date!</a:t>
            </a:r>
            <a:endParaRPr lang="en-US" sz="2400" dirty="0">
              <a:solidFill>
                <a:schemeClr val="tx1"/>
              </a:solidFill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Subjective </a:t>
            </a:r>
            <a:endParaRPr lang="en-US" sz="2400" dirty="0">
              <a:solidFill>
                <a:schemeClr val="tx1"/>
              </a:solidFill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Requires human labor to create and adapt </a:t>
            </a:r>
            <a:endParaRPr lang="en-US" sz="2400" dirty="0">
              <a:solidFill>
                <a:schemeClr val="tx1"/>
              </a:solidFill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Can’t be used to accurately compute word similarity</a:t>
            </a:r>
            <a:endParaRPr lang="en-US" sz="2400" dirty="0">
              <a:solidFill>
                <a:schemeClr val="tx1"/>
              </a:solidFill>
              <a:effectLst/>
              <a:latin typeface="ArialMT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443CEE-0793-E54E-A96F-B827B3EE1278}"/>
              </a:ext>
            </a:extLst>
          </p:cNvPr>
          <p:cNvSpPr txBox="1"/>
          <p:nvPr/>
        </p:nvSpPr>
        <p:spPr>
          <a:xfrm>
            <a:off x="842682" y="6347012"/>
            <a:ext cx="3971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From cs224n-2022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standford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NLP course</a:t>
            </a:r>
          </a:p>
        </p:txBody>
      </p:sp>
    </p:spTree>
    <p:extLst>
      <p:ext uri="{BB962C8B-B14F-4D97-AF65-F5344CB8AC3E}">
        <p14:creationId xmlns:p14="http://schemas.microsoft.com/office/powerpoint/2010/main" val="3207258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32596"/>
          </a:xfrm>
        </p:spPr>
        <p:txBody>
          <a:bodyPr/>
          <a:lstStyle/>
          <a:p>
            <a:r>
              <a:rPr lang="en-US" dirty="0"/>
              <a:t>Ludwig Wittgenstein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209800"/>
            <a:ext cx="7772400" cy="3809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 </a:t>
            </a:r>
          </a:p>
          <a:p>
            <a:pPr marL="319088" lvl="1" indent="0">
              <a:buNone/>
            </a:pPr>
            <a:r>
              <a:rPr lang="en-US" sz="2800" dirty="0"/>
              <a:t>"The meaning of a word is its use in the language"</a:t>
            </a:r>
          </a:p>
        </p:txBody>
      </p:sp>
    </p:spTree>
    <p:extLst>
      <p:ext uri="{BB962C8B-B14F-4D97-AF65-F5344CB8AC3E}">
        <p14:creationId xmlns:p14="http://schemas.microsoft.com/office/powerpoint/2010/main" val="1843367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define words by their usages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 particular, words are defined by their environments (the words around them)</a:t>
            </a:r>
          </a:p>
          <a:p>
            <a:endParaRPr lang="en-US" sz="2400" dirty="0"/>
          </a:p>
          <a:p>
            <a:r>
              <a:rPr lang="en-US" sz="2400" dirty="0" err="1"/>
              <a:t>Zellig</a:t>
            </a:r>
            <a:r>
              <a:rPr lang="en-US" sz="2400" dirty="0"/>
              <a:t> Harris (1954): </a:t>
            </a:r>
            <a:r>
              <a:rPr lang="en-US" sz="2400" b="1" dirty="0"/>
              <a:t>If A and B have almost identical environments we say that they are synonyms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7859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words mean?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286000"/>
            <a:ext cx="7772400" cy="3733800"/>
          </a:xfrm>
        </p:spPr>
        <p:txBody>
          <a:bodyPr/>
          <a:lstStyle/>
          <a:p>
            <a:r>
              <a:rPr lang="en-US" sz="3200" dirty="0"/>
              <a:t>First thought: look in a dictionary</a:t>
            </a:r>
          </a:p>
          <a:p>
            <a:endParaRPr lang="en-US" sz="3200" dirty="0">
              <a:hlinkClick r:id="rId2"/>
            </a:endParaRPr>
          </a:p>
          <a:p>
            <a:r>
              <a:rPr lang="en-US" sz="3200" dirty="0">
                <a:hlinkClick r:id="rId2"/>
              </a:rPr>
              <a:t>http://www.oed.com/</a:t>
            </a:r>
            <a:endParaRPr lang="en-US" sz="32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645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7927F-2600-7A4D-B368-5069E69F7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ongchoi</a:t>
            </a:r>
            <a:r>
              <a:rPr lang="en-US" dirty="0"/>
              <a:t>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57E7B-DC19-F34F-9290-2382F44E2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631266"/>
          </a:xfrm>
        </p:spPr>
        <p:txBody>
          <a:bodyPr>
            <a:normAutofit/>
          </a:bodyPr>
          <a:lstStyle/>
          <a:p>
            <a:pPr marL="123825" indent="0">
              <a:buNone/>
            </a:pPr>
            <a:r>
              <a:rPr lang="en-US" sz="2800" dirty="0"/>
              <a:t>Suppose you see these sentences:</a:t>
            </a:r>
          </a:p>
          <a:p>
            <a:pPr marL="285750" indent="-161925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Ong </a:t>
            </a:r>
            <a:r>
              <a:rPr lang="en-US" sz="1600" dirty="0" err="1"/>
              <a:t>choi</a:t>
            </a:r>
            <a:r>
              <a:rPr lang="en-US" sz="1600" dirty="0"/>
              <a:t> is delicious </a:t>
            </a:r>
            <a:r>
              <a:rPr lang="en-US" sz="1600" b="1" dirty="0"/>
              <a:t>sautéed</a:t>
            </a:r>
            <a:r>
              <a:rPr lang="en-US" sz="1600" dirty="0"/>
              <a:t> </a:t>
            </a:r>
            <a:r>
              <a:rPr lang="en-US" sz="1600" b="1" dirty="0"/>
              <a:t>with</a:t>
            </a:r>
            <a:r>
              <a:rPr lang="en-US" sz="1600" dirty="0"/>
              <a:t> </a:t>
            </a:r>
            <a:r>
              <a:rPr lang="en-US" sz="1600" b="1" dirty="0"/>
              <a:t>garlic</a:t>
            </a:r>
            <a:r>
              <a:rPr lang="en-US" sz="1600" dirty="0"/>
              <a:t>. </a:t>
            </a:r>
          </a:p>
          <a:p>
            <a:pPr marL="285750" indent="-161925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Ong </a:t>
            </a:r>
            <a:r>
              <a:rPr lang="en-US" sz="1600" dirty="0" err="1"/>
              <a:t>choi</a:t>
            </a:r>
            <a:r>
              <a:rPr lang="en-US" sz="1600" dirty="0"/>
              <a:t> is superb </a:t>
            </a:r>
            <a:r>
              <a:rPr lang="en-US" sz="1600" b="1" dirty="0"/>
              <a:t>over rice</a:t>
            </a:r>
          </a:p>
          <a:p>
            <a:pPr marL="285750" indent="-161925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Ong </a:t>
            </a:r>
            <a:r>
              <a:rPr lang="en-US" sz="1600" dirty="0" err="1"/>
              <a:t>choi</a:t>
            </a:r>
            <a:r>
              <a:rPr lang="en-US" sz="1600" dirty="0"/>
              <a:t> </a:t>
            </a:r>
            <a:r>
              <a:rPr lang="en-US" sz="1600" b="1" dirty="0"/>
              <a:t>leaves</a:t>
            </a:r>
            <a:r>
              <a:rPr lang="en-US" sz="1600" dirty="0"/>
              <a:t> with salty sauces</a:t>
            </a:r>
          </a:p>
          <a:p>
            <a:r>
              <a:rPr lang="en-US" sz="2800" dirty="0"/>
              <a:t>And you've also seen these:</a:t>
            </a:r>
          </a:p>
          <a:p>
            <a:pPr marL="347663" indent="-223838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…spinach </a:t>
            </a:r>
            <a:r>
              <a:rPr lang="en-US" sz="1600" b="1" dirty="0"/>
              <a:t>sautéed</a:t>
            </a:r>
            <a:r>
              <a:rPr lang="en-US" sz="1600" dirty="0"/>
              <a:t> </a:t>
            </a:r>
            <a:r>
              <a:rPr lang="en-US" sz="1600" b="1" dirty="0"/>
              <a:t>with</a:t>
            </a:r>
            <a:r>
              <a:rPr lang="en-US" sz="1600" dirty="0"/>
              <a:t> </a:t>
            </a:r>
            <a:r>
              <a:rPr lang="en-US" sz="1600" b="1" dirty="0"/>
              <a:t>garlic</a:t>
            </a:r>
            <a:r>
              <a:rPr lang="en-US" sz="1600" dirty="0"/>
              <a:t> </a:t>
            </a:r>
            <a:r>
              <a:rPr lang="en-US" sz="1600" b="1" dirty="0"/>
              <a:t>over rice</a:t>
            </a:r>
          </a:p>
          <a:p>
            <a:pPr marL="347663" indent="-223838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Chard stems and </a:t>
            </a:r>
            <a:r>
              <a:rPr lang="en-US" sz="1600" b="1" dirty="0"/>
              <a:t>leaves</a:t>
            </a:r>
            <a:r>
              <a:rPr lang="en-US" sz="1600" dirty="0"/>
              <a:t> are </a:t>
            </a:r>
            <a:r>
              <a:rPr lang="en-US" sz="1600" b="1" dirty="0"/>
              <a:t>delicious</a:t>
            </a:r>
          </a:p>
          <a:p>
            <a:pPr marL="347663" indent="-223838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Collard greens and other </a:t>
            </a:r>
            <a:r>
              <a:rPr lang="en-US" sz="1600" b="1" dirty="0"/>
              <a:t>salty</a:t>
            </a:r>
            <a:r>
              <a:rPr lang="en-US" sz="1600" dirty="0"/>
              <a:t> leafy greens</a:t>
            </a:r>
          </a:p>
          <a:p>
            <a:r>
              <a:rPr lang="en-US" sz="2800" dirty="0"/>
              <a:t>Conclusion:</a:t>
            </a:r>
          </a:p>
          <a:p>
            <a:pPr lvl="1"/>
            <a:r>
              <a:rPr lang="en-US" sz="2400" dirty="0" err="1"/>
              <a:t>Ongchoi</a:t>
            </a:r>
            <a:r>
              <a:rPr lang="en-US" sz="2400" dirty="0"/>
              <a:t> is a leafy green like spinach, chard, or collard greens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6089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7BC9D-C67D-D74D-AC6B-B7F1F9CA0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Ong </a:t>
            </a:r>
            <a:r>
              <a:rPr lang="en-US" dirty="0" err="1"/>
              <a:t>choi</a:t>
            </a:r>
            <a:r>
              <a:rPr lang="en-US" dirty="0"/>
              <a:t>: </a:t>
            </a:r>
            <a:r>
              <a:rPr lang="en-US" i="1" dirty="0"/>
              <a:t>Ipomoea </a:t>
            </a:r>
            <a:r>
              <a:rPr lang="en-US" i="1" dirty="0" err="1"/>
              <a:t>aquatica</a:t>
            </a:r>
            <a:r>
              <a:rPr lang="en-US" i="1" dirty="0"/>
              <a:t> </a:t>
            </a:r>
            <a:br>
              <a:rPr lang="en-US" i="1" dirty="0"/>
            </a:br>
            <a:r>
              <a:rPr lang="en-US" i="1" dirty="0"/>
              <a:t>"Water Spinach"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23B201-95EA-D042-8357-5FC3688E6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37361"/>
            <a:ext cx="5680075" cy="472110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E12895-FB05-3C42-AE96-C867F6A157DF}"/>
              </a:ext>
            </a:extLst>
          </p:cNvPr>
          <p:cNvSpPr txBox="1"/>
          <p:nvPr/>
        </p:nvSpPr>
        <p:spPr>
          <a:xfrm>
            <a:off x="4584422" y="6462638"/>
            <a:ext cx="3223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Yamaguchi, Wikimedia Commons, public domain</a:t>
            </a:r>
          </a:p>
        </p:txBody>
      </p:sp>
    </p:spTree>
    <p:extLst>
      <p:ext uri="{BB962C8B-B14F-4D97-AF65-F5344CB8AC3E}">
        <p14:creationId xmlns:p14="http://schemas.microsoft.com/office/powerpoint/2010/main" val="1838724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C6DC75-6F7E-2940-9046-D9B48B47E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160" y="3032577"/>
            <a:ext cx="6294121" cy="33934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C16081-C1F9-DE4B-879C-2C9DEC6719FE}"/>
              </a:ext>
            </a:extLst>
          </p:cNvPr>
          <p:cNvSpPr/>
          <p:nvPr/>
        </p:nvSpPr>
        <p:spPr>
          <a:xfrm>
            <a:off x="1333500" y="3032577"/>
            <a:ext cx="6477000" cy="3429000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solidFill>
              <a:srgbClr val="00B0F0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237396"/>
          </a:xfrm>
        </p:spPr>
        <p:txBody>
          <a:bodyPr>
            <a:normAutofit/>
          </a:bodyPr>
          <a:lstStyle/>
          <a:p>
            <a:r>
              <a:rPr lang="en-US" dirty="0"/>
              <a:t>We'll build a new model of meaning focusing on similarity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752600"/>
            <a:ext cx="7940041" cy="4953000"/>
          </a:xfrm>
          <a:noFill/>
        </p:spPr>
        <p:txBody>
          <a:bodyPr>
            <a:normAutofit/>
          </a:bodyPr>
          <a:lstStyle/>
          <a:p>
            <a:r>
              <a:rPr lang="en-US" sz="2400" dirty="0"/>
              <a:t>Each word = a vector </a:t>
            </a:r>
          </a:p>
          <a:p>
            <a:r>
              <a:rPr lang="en-US" sz="2400" dirty="0"/>
              <a:t>Similar words are "nearby in space"</a:t>
            </a:r>
            <a:endParaRPr lang="en-US" sz="2800" dirty="0"/>
          </a:p>
          <a:p>
            <a:pPr lvl="1"/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8994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define a word as a vector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2057400"/>
            <a:ext cx="7940041" cy="4648200"/>
          </a:xfrm>
        </p:spPr>
        <p:txBody>
          <a:bodyPr>
            <a:normAutofit/>
          </a:bodyPr>
          <a:lstStyle/>
          <a:p>
            <a:r>
              <a:rPr lang="en-US" sz="2400" dirty="0"/>
              <a:t>Called an "embedding" because it's embedded into a space</a:t>
            </a:r>
          </a:p>
          <a:p>
            <a:r>
              <a:rPr lang="en-US" sz="2400" dirty="0"/>
              <a:t>The standard way to represent meaning in NLP</a:t>
            </a:r>
          </a:p>
          <a:p>
            <a:r>
              <a:rPr lang="en-US" sz="2400" dirty="0"/>
              <a:t>Fine-grained model of meaning for similarity </a:t>
            </a:r>
          </a:p>
          <a:p>
            <a:pPr lvl="1"/>
            <a:r>
              <a:rPr lang="en-US" sz="2000" dirty="0"/>
              <a:t>NLP tasks like sentiment analysis</a:t>
            </a:r>
          </a:p>
          <a:p>
            <a:pPr lvl="2"/>
            <a:r>
              <a:rPr lang="en-US" sz="1800" dirty="0"/>
              <a:t>With words,  requires </a:t>
            </a:r>
            <a:r>
              <a:rPr lang="en-US" sz="1800" b="1" dirty="0"/>
              <a:t>same</a:t>
            </a:r>
            <a:r>
              <a:rPr lang="en-US" sz="1800" dirty="0"/>
              <a:t> word to be in training and test</a:t>
            </a:r>
          </a:p>
          <a:p>
            <a:pPr lvl="2"/>
            <a:r>
              <a:rPr lang="en-US" sz="1800" dirty="0"/>
              <a:t>With embeddings: ok if </a:t>
            </a:r>
            <a:r>
              <a:rPr lang="en-US" sz="1800" b="1" dirty="0"/>
              <a:t>similar</a:t>
            </a:r>
            <a:r>
              <a:rPr lang="en-US" sz="1800" dirty="0"/>
              <a:t> words occurred!!! </a:t>
            </a:r>
          </a:p>
          <a:p>
            <a:pPr lvl="1"/>
            <a:r>
              <a:rPr lang="en-US" sz="2000" dirty="0"/>
              <a:t>Question answering, conversational agents, </a:t>
            </a:r>
            <a:r>
              <a:rPr lang="en-US" sz="2000" dirty="0" err="1"/>
              <a:t>etc</a:t>
            </a:r>
            <a:endParaRPr lang="en-US" sz="2000" dirty="0"/>
          </a:p>
          <a:p>
            <a:pPr lvl="1"/>
            <a:endParaRPr lang="en-US" sz="1100" dirty="0"/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20143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161196"/>
          </a:xfrm>
        </p:spPr>
        <p:txBody>
          <a:bodyPr>
            <a:normAutofit/>
          </a:bodyPr>
          <a:lstStyle/>
          <a:p>
            <a:r>
              <a:rPr lang="en-US" dirty="0"/>
              <a:t>Dense embeddings you can download!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841" y="2075596"/>
            <a:ext cx="8092441" cy="3811694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3200" b="1" dirty="0"/>
              <a:t>Word2vec</a:t>
            </a:r>
            <a:r>
              <a:rPr lang="en-US" sz="3200" dirty="0"/>
              <a:t> (</a:t>
            </a:r>
            <a:r>
              <a:rPr lang="en-US" sz="3200" dirty="0" err="1"/>
              <a:t>Mikolov</a:t>
            </a:r>
            <a:r>
              <a:rPr lang="en-US" sz="3200" dirty="0"/>
              <a:t> et al.)</a:t>
            </a:r>
          </a:p>
          <a:p>
            <a:pPr>
              <a:lnSpc>
                <a:spcPct val="70000"/>
              </a:lnSpc>
            </a:pPr>
            <a:r>
              <a:rPr lang="en-US" sz="3200" dirty="0">
                <a:hlinkClick r:id="rId2"/>
              </a:rPr>
              <a:t>https://code.google.com/archive/p/word2vec/</a:t>
            </a:r>
            <a:endParaRPr lang="en-US" sz="3200" dirty="0"/>
          </a:p>
          <a:p>
            <a:r>
              <a:rPr lang="en-US" sz="3200" b="1" dirty="0" err="1"/>
              <a:t>Fasttext</a:t>
            </a:r>
            <a:r>
              <a:rPr lang="en-US" sz="3200" dirty="0"/>
              <a:t> </a:t>
            </a:r>
            <a:r>
              <a:rPr lang="en-US" sz="3200" dirty="0">
                <a:hlinkClick r:id="rId3"/>
              </a:rPr>
              <a:t>http://www.fasttext.cc/</a:t>
            </a:r>
            <a:endParaRPr lang="en-US" sz="3200" dirty="0"/>
          </a:p>
          <a:p>
            <a:endParaRPr lang="en-US" sz="800" dirty="0"/>
          </a:p>
          <a:p>
            <a:pPr>
              <a:lnSpc>
                <a:spcPct val="60000"/>
              </a:lnSpc>
            </a:pPr>
            <a:r>
              <a:rPr lang="en-US" sz="3200" b="1" dirty="0"/>
              <a:t>Glove</a:t>
            </a:r>
            <a:r>
              <a:rPr lang="en-US" sz="3200" dirty="0"/>
              <a:t> (Pennington, </a:t>
            </a:r>
            <a:r>
              <a:rPr lang="en-US" sz="3200" dirty="0" err="1"/>
              <a:t>Socher</a:t>
            </a:r>
            <a:r>
              <a:rPr lang="en-US" sz="3200" dirty="0"/>
              <a:t>, Manning)</a:t>
            </a:r>
          </a:p>
          <a:p>
            <a:pPr>
              <a:lnSpc>
                <a:spcPct val="60000"/>
              </a:lnSpc>
            </a:pPr>
            <a:r>
              <a:rPr lang="en-US" sz="3200" dirty="0">
                <a:hlinkClick r:id="rId4"/>
              </a:rPr>
              <a:t>http://nlp.stanford.edu/projects/glove/</a:t>
            </a:r>
            <a:endParaRPr lang="en-US" sz="32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3703760"/>
            <a:ext cx="1676400" cy="2514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9" y="5257800"/>
            <a:ext cx="1610611" cy="16106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300" y="914400"/>
            <a:ext cx="1613144" cy="17847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27D3FF-A40E-BB42-85A5-84DF154B0E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122" y="5257800"/>
            <a:ext cx="1138233" cy="14114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CD39F7-E001-704F-9C7F-70B6861FC1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9" y="5257801"/>
            <a:ext cx="1362163" cy="141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77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084996"/>
          </a:xfrm>
        </p:spPr>
        <p:txBody>
          <a:bodyPr/>
          <a:lstStyle/>
          <a:p>
            <a:r>
              <a:rPr lang="en-US" b="0" dirty="0"/>
              <a:t>Word2vec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8168641" cy="4555066"/>
          </a:xfrm>
        </p:spPr>
        <p:txBody>
          <a:bodyPr>
            <a:normAutofit/>
          </a:bodyPr>
          <a:lstStyle/>
          <a:p>
            <a:r>
              <a:rPr lang="en-US" sz="2400" dirty="0"/>
              <a:t>Popular embedding method</a:t>
            </a:r>
          </a:p>
          <a:p>
            <a:r>
              <a:rPr lang="en-US" sz="2400" dirty="0"/>
              <a:t>Very fast to train</a:t>
            </a:r>
          </a:p>
          <a:p>
            <a:r>
              <a:rPr lang="en-US" sz="2400" dirty="0"/>
              <a:t>Code available on the web</a:t>
            </a:r>
          </a:p>
          <a:p>
            <a:r>
              <a:rPr lang="en-US" sz="2400" dirty="0"/>
              <a:t>Idea: </a:t>
            </a:r>
            <a:r>
              <a:rPr lang="en-US" sz="2400" b="1" dirty="0"/>
              <a:t>predict</a:t>
            </a:r>
            <a:r>
              <a:rPr lang="en-US" sz="2400" dirty="0"/>
              <a:t> rather than </a:t>
            </a:r>
            <a:r>
              <a:rPr lang="en-US" sz="2400" b="1" dirty="0"/>
              <a:t>count </a:t>
            </a:r>
          </a:p>
        </p:txBody>
      </p:sp>
    </p:spTree>
    <p:extLst>
      <p:ext uri="{BB962C8B-B14F-4D97-AF65-F5344CB8AC3E}">
        <p14:creationId xmlns:p14="http://schemas.microsoft.com/office/powerpoint/2010/main" val="4122125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237396"/>
          </a:xfrm>
        </p:spPr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8016241" cy="5012266"/>
          </a:xfrm>
        </p:spPr>
        <p:txBody>
          <a:bodyPr>
            <a:normAutofit/>
          </a:bodyPr>
          <a:lstStyle/>
          <a:p>
            <a:pPr lvl="1"/>
            <a:r>
              <a:rPr lang="en-US" sz="2800" i="0" dirty="0"/>
              <a:t>Instead of </a:t>
            </a:r>
            <a:r>
              <a:rPr lang="en-US" sz="2800" b="1" i="0" dirty="0"/>
              <a:t>counting</a:t>
            </a:r>
            <a:r>
              <a:rPr lang="en-US" sz="2800" i="0" dirty="0"/>
              <a:t> how often each word w occurs near "apricot"</a:t>
            </a:r>
          </a:p>
          <a:p>
            <a:pPr lvl="1"/>
            <a:r>
              <a:rPr lang="en-US" sz="2800" i="0" dirty="0"/>
              <a:t>Train a classifier on a binary </a:t>
            </a:r>
            <a:r>
              <a:rPr lang="en-US" sz="2800" b="1" i="0" dirty="0"/>
              <a:t>prediction</a:t>
            </a:r>
            <a:r>
              <a:rPr lang="en-US" sz="2800" i="0" dirty="0"/>
              <a:t> task:</a:t>
            </a:r>
          </a:p>
          <a:p>
            <a:pPr lvl="2"/>
            <a:r>
              <a:rPr lang="en-US" sz="2000" dirty="0"/>
              <a:t>Is </a:t>
            </a:r>
            <a:r>
              <a:rPr lang="en-US" sz="2000" i="1" dirty="0"/>
              <a:t>w </a:t>
            </a:r>
            <a:r>
              <a:rPr lang="en-US" sz="2000" dirty="0"/>
              <a:t>likely to show up near "</a:t>
            </a:r>
            <a:r>
              <a:rPr lang="en-US" sz="2000" i="1" dirty="0"/>
              <a:t>apricot"</a:t>
            </a:r>
            <a:r>
              <a:rPr lang="en-US" sz="2000" dirty="0"/>
              <a:t>?</a:t>
            </a:r>
          </a:p>
          <a:p>
            <a:pPr lvl="1"/>
            <a:endParaRPr lang="en-US" sz="2400" dirty="0"/>
          </a:p>
          <a:p>
            <a:pPr lvl="1"/>
            <a:r>
              <a:rPr lang="en-US" sz="2400" i="0" dirty="0"/>
              <a:t>We don’t actually care about this task</a:t>
            </a:r>
          </a:p>
          <a:p>
            <a:pPr lvl="2"/>
            <a:r>
              <a:rPr lang="en-US" sz="2000" dirty="0"/>
              <a:t>But we'll take the learned classifier weights as the word </a:t>
            </a:r>
            <a:r>
              <a:rPr lang="en-US" sz="2000" dirty="0" err="1"/>
              <a:t>embeddings</a:t>
            </a:r>
            <a:endParaRPr lang="en-US" sz="2000" dirty="0"/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16898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40472-79BA-A447-9ECC-EDE5274BB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60738"/>
            <a:ext cx="7819789" cy="610862"/>
          </a:xfrm>
        </p:spPr>
        <p:txBody>
          <a:bodyPr>
            <a:normAutofit fontScale="90000"/>
          </a:bodyPr>
          <a:lstStyle/>
          <a:p>
            <a:r>
              <a:rPr lang="en-US" dirty="0"/>
              <a:t>Brilliant insight: Use running text as implicitly supervised training data!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E27B6-F21E-174C-B5D3-2D10632EC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402666"/>
          </a:xfrm>
        </p:spPr>
        <p:txBody>
          <a:bodyPr>
            <a:normAutofit/>
          </a:bodyPr>
          <a:lstStyle/>
          <a:p>
            <a:pPr marL="460375" indent="-287338">
              <a:buFont typeface="Arial" panose="020B0604020202020204" pitchFamily="34" charset="0"/>
              <a:buChar char="•"/>
            </a:pPr>
            <a:r>
              <a:rPr lang="en-US" sz="2400" dirty="0"/>
              <a:t>A word </a:t>
            </a:r>
            <a:r>
              <a:rPr lang="en-US" sz="2400" i="1" dirty="0"/>
              <a:t>s </a:t>
            </a:r>
            <a:r>
              <a:rPr lang="en-US" sz="2400" dirty="0"/>
              <a:t>near </a:t>
            </a:r>
            <a:r>
              <a:rPr lang="en-US" sz="2400" i="1" dirty="0"/>
              <a:t>apricot </a:t>
            </a:r>
          </a:p>
          <a:p>
            <a:pPr marL="752983" lvl="1" indent="-287338">
              <a:buFont typeface="Arial" panose="020B0604020202020204" pitchFamily="34" charset="0"/>
              <a:buChar char="•"/>
            </a:pPr>
            <a:r>
              <a:rPr lang="en-US" sz="2000" dirty="0"/>
              <a:t>Acts as gold ‘correct answer’ to the question </a:t>
            </a:r>
          </a:p>
          <a:p>
            <a:pPr marL="752983" lvl="1" indent="-287338">
              <a:buFont typeface="Arial" panose="020B0604020202020204" pitchFamily="34" charset="0"/>
              <a:buChar char="•"/>
            </a:pPr>
            <a:r>
              <a:rPr lang="en-US" sz="2000" dirty="0"/>
              <a:t>“Is word </a:t>
            </a:r>
            <a:r>
              <a:rPr lang="en-US" sz="2000" i="1" dirty="0"/>
              <a:t>w </a:t>
            </a:r>
            <a:r>
              <a:rPr lang="en-US" sz="2000" dirty="0"/>
              <a:t>likely to show up near </a:t>
            </a:r>
            <a:r>
              <a:rPr lang="en-US" sz="2000" i="1" dirty="0"/>
              <a:t>apricot</a:t>
            </a:r>
            <a:r>
              <a:rPr lang="en-US" sz="2000" dirty="0"/>
              <a:t>?” </a:t>
            </a:r>
          </a:p>
          <a:p>
            <a:pPr marL="460375" indent="-287338">
              <a:buFont typeface="Arial" panose="020B0604020202020204" pitchFamily="34" charset="0"/>
              <a:buChar char="•"/>
            </a:pPr>
            <a:r>
              <a:rPr lang="en-US" sz="2400" dirty="0"/>
              <a:t>No need for hand-labeled supervision</a:t>
            </a:r>
          </a:p>
          <a:p>
            <a:pPr marL="460375" indent="-287338">
              <a:buFont typeface="Arial" panose="020B0604020202020204" pitchFamily="34" charset="0"/>
              <a:buChar char="•"/>
            </a:pPr>
            <a:r>
              <a:rPr lang="en-US" sz="2400" dirty="0"/>
              <a:t>The idea comes from </a:t>
            </a:r>
            <a:r>
              <a:rPr lang="en-US" sz="2400" b="1" dirty="0"/>
              <a:t>neural language modeling </a:t>
            </a:r>
          </a:p>
          <a:p>
            <a:pPr marL="752983" lvl="1" indent="-287338">
              <a:buFont typeface="Arial" panose="020B0604020202020204" pitchFamily="34" charset="0"/>
              <a:buChar char="•"/>
            </a:pPr>
            <a:r>
              <a:rPr lang="en-US" sz="2400" dirty="0" err="1"/>
              <a:t>Bengio</a:t>
            </a:r>
            <a:r>
              <a:rPr lang="en-US" sz="2400" dirty="0"/>
              <a:t> et al. (2003)</a:t>
            </a:r>
          </a:p>
          <a:p>
            <a:pPr marL="752983" lvl="1" indent="-287338">
              <a:buFont typeface="Arial" panose="020B0604020202020204" pitchFamily="34" charset="0"/>
              <a:buChar char="•"/>
            </a:pPr>
            <a:r>
              <a:rPr lang="en-US" sz="2400" dirty="0" err="1"/>
              <a:t>Collobert</a:t>
            </a:r>
            <a:r>
              <a:rPr lang="en-US" sz="2400" dirty="0"/>
              <a:t> et al. (2011) </a:t>
            </a:r>
          </a:p>
          <a:p>
            <a:pPr marL="752983" lvl="1" indent="-287338">
              <a:buFont typeface="Arial" panose="020B0604020202020204" pitchFamily="34" charset="0"/>
              <a:buChar char="•"/>
            </a:pPr>
            <a:endParaRPr lang="en-US" sz="2000" b="1" dirty="0"/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4816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Word2Vec: </a:t>
            </a:r>
            <a:r>
              <a:rPr lang="en-US" b="1" dirty="0"/>
              <a:t>Skip-Gram</a:t>
            </a:r>
            <a:r>
              <a:rPr lang="en-US" b="0" dirty="0"/>
              <a:t>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286000"/>
            <a:ext cx="8229600" cy="4114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Word2vec provides a variety of options. </a:t>
            </a:r>
          </a:p>
          <a:p>
            <a:pPr marL="0" indent="0">
              <a:buNone/>
            </a:pPr>
            <a:r>
              <a:rPr lang="en-US" sz="2400" dirty="0"/>
              <a:t>Let's do</a:t>
            </a:r>
          </a:p>
          <a:p>
            <a:pPr marL="397764" lvl="1" indent="0">
              <a:buNone/>
            </a:pPr>
            <a:r>
              <a:rPr lang="en-US" sz="2400" dirty="0"/>
              <a:t> "skip-gram with negative sampling" (SGNS)</a:t>
            </a:r>
          </a:p>
        </p:txBody>
      </p:sp>
    </p:spTree>
    <p:extLst>
      <p:ext uri="{BB962C8B-B14F-4D97-AF65-F5344CB8AC3E}">
        <p14:creationId xmlns:p14="http://schemas.microsoft.com/office/powerpoint/2010/main" val="6009836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Skip-gram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Treat the target word and a neighboring context word as positive examples.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Randomly sample other words in the lexicon to get negative samples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Use logistic regression to train a classifier to distinguish those two cases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Use the weights as the </a:t>
            </a:r>
            <a:r>
              <a:rPr lang="en-US" sz="2400" dirty="0" err="1"/>
              <a:t>embeddings</a:t>
            </a:r>
            <a:endParaRPr lang="en-US" sz="2400" dirty="0"/>
          </a:p>
          <a:p>
            <a:endParaRPr lang="en-US" sz="1100" dirty="0"/>
          </a:p>
          <a:p>
            <a:endParaRPr lang="en-US" sz="11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1A785C-C965-5D40-AAFE-C6AFD50D11D0}" type="datetime1">
              <a:rPr lang="en-US" smtClean="0"/>
              <a:pPr>
                <a:defRPr/>
              </a:pPr>
              <a:t>10/6/22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86800" y="577215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041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056" y="184515"/>
            <a:ext cx="8301744" cy="721741"/>
          </a:xfrm>
        </p:spPr>
        <p:txBody>
          <a:bodyPr>
            <a:normAutofit/>
          </a:bodyPr>
          <a:lstStyle/>
          <a:p>
            <a:r>
              <a:rPr lang="en-US" dirty="0"/>
              <a:t>Words, Lemmas, Senses</a:t>
            </a:r>
            <a:r>
              <a:rPr lang="en-US"/>
              <a:t>, Definitions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40" y="1499935"/>
            <a:ext cx="4239017" cy="299224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40" y="4678882"/>
            <a:ext cx="3920169" cy="19647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820" y="2018974"/>
            <a:ext cx="4798580" cy="2434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820" y="2686184"/>
            <a:ext cx="4498542" cy="18840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74351" y="948839"/>
            <a:ext cx="1213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0432FF"/>
                </a:solidFill>
              </a:rPr>
              <a:t>sense</a:t>
            </a:r>
            <a:endParaRPr lang="en-US" b="1" dirty="0">
              <a:solidFill>
                <a:srgbClr val="0432FF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728659" y="3068408"/>
            <a:ext cx="280388" cy="234664"/>
          </a:xfrm>
          <a:custGeom>
            <a:avLst/>
            <a:gdLst>
              <a:gd name="connsiteX0" fmla="*/ 85725 w 280388"/>
              <a:gd name="connsiteY0" fmla="*/ 3412 h 234664"/>
              <a:gd name="connsiteX1" fmla="*/ 57150 w 280388"/>
              <a:gd name="connsiteY1" fmla="*/ 203437 h 234664"/>
              <a:gd name="connsiteX2" fmla="*/ 142875 w 280388"/>
              <a:gd name="connsiteY2" fmla="*/ 232012 h 234664"/>
              <a:gd name="connsiteX3" fmla="*/ 271463 w 280388"/>
              <a:gd name="connsiteY3" fmla="*/ 217725 h 234664"/>
              <a:gd name="connsiteX4" fmla="*/ 257175 w 280388"/>
              <a:gd name="connsiteY4" fmla="*/ 117712 h 234664"/>
              <a:gd name="connsiteX5" fmla="*/ 185738 w 280388"/>
              <a:gd name="connsiteY5" fmla="*/ 3412 h 234664"/>
              <a:gd name="connsiteX6" fmla="*/ 0 w 280388"/>
              <a:gd name="connsiteY6" fmla="*/ 3412 h 23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388" h="234664">
                <a:moveTo>
                  <a:pt x="85725" y="3412"/>
                </a:moveTo>
                <a:cubicBezTo>
                  <a:pt x="76200" y="70087"/>
                  <a:pt x="40815" y="138096"/>
                  <a:pt x="57150" y="203437"/>
                </a:cubicBezTo>
                <a:cubicBezTo>
                  <a:pt x="64455" y="232658"/>
                  <a:pt x="142875" y="232012"/>
                  <a:pt x="142875" y="232012"/>
                </a:cubicBezTo>
                <a:cubicBezTo>
                  <a:pt x="185738" y="227250"/>
                  <a:pt x="240968" y="248220"/>
                  <a:pt x="271463" y="217725"/>
                </a:cubicBezTo>
                <a:cubicBezTo>
                  <a:pt x="295276" y="193912"/>
                  <a:pt x="264747" y="150526"/>
                  <a:pt x="257175" y="117712"/>
                </a:cubicBezTo>
                <a:cubicBezTo>
                  <a:pt x="249280" y="83500"/>
                  <a:pt x="238777" y="10042"/>
                  <a:pt x="185738" y="3412"/>
                </a:cubicBezTo>
                <a:cubicBezTo>
                  <a:pt x="124303" y="-4267"/>
                  <a:pt x="61913" y="3412"/>
                  <a:pt x="0" y="3412"/>
                </a:cubicBezTo>
              </a:path>
            </a:pathLst>
          </a:custGeom>
          <a:noFill/>
          <a:ln w="222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259820" y="2018974"/>
            <a:ext cx="280388" cy="234664"/>
          </a:xfrm>
          <a:custGeom>
            <a:avLst/>
            <a:gdLst>
              <a:gd name="connsiteX0" fmla="*/ 85725 w 280388"/>
              <a:gd name="connsiteY0" fmla="*/ 3412 h 234664"/>
              <a:gd name="connsiteX1" fmla="*/ 57150 w 280388"/>
              <a:gd name="connsiteY1" fmla="*/ 203437 h 234664"/>
              <a:gd name="connsiteX2" fmla="*/ 142875 w 280388"/>
              <a:gd name="connsiteY2" fmla="*/ 232012 h 234664"/>
              <a:gd name="connsiteX3" fmla="*/ 271463 w 280388"/>
              <a:gd name="connsiteY3" fmla="*/ 217725 h 234664"/>
              <a:gd name="connsiteX4" fmla="*/ 257175 w 280388"/>
              <a:gd name="connsiteY4" fmla="*/ 117712 h 234664"/>
              <a:gd name="connsiteX5" fmla="*/ 185738 w 280388"/>
              <a:gd name="connsiteY5" fmla="*/ 3412 h 234664"/>
              <a:gd name="connsiteX6" fmla="*/ 0 w 280388"/>
              <a:gd name="connsiteY6" fmla="*/ 3412 h 23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388" h="234664">
                <a:moveTo>
                  <a:pt x="85725" y="3412"/>
                </a:moveTo>
                <a:cubicBezTo>
                  <a:pt x="76200" y="70087"/>
                  <a:pt x="40815" y="138096"/>
                  <a:pt x="57150" y="203437"/>
                </a:cubicBezTo>
                <a:cubicBezTo>
                  <a:pt x="64455" y="232658"/>
                  <a:pt x="142875" y="232012"/>
                  <a:pt x="142875" y="232012"/>
                </a:cubicBezTo>
                <a:cubicBezTo>
                  <a:pt x="185738" y="227250"/>
                  <a:pt x="240968" y="248220"/>
                  <a:pt x="271463" y="217725"/>
                </a:cubicBezTo>
                <a:cubicBezTo>
                  <a:pt x="295276" y="193912"/>
                  <a:pt x="264747" y="150526"/>
                  <a:pt x="257175" y="117712"/>
                </a:cubicBezTo>
                <a:cubicBezTo>
                  <a:pt x="249280" y="83500"/>
                  <a:pt x="238777" y="10042"/>
                  <a:pt x="185738" y="3412"/>
                </a:cubicBezTo>
                <a:cubicBezTo>
                  <a:pt x="124303" y="-4267"/>
                  <a:pt x="61913" y="3412"/>
                  <a:pt x="0" y="3412"/>
                </a:cubicBezTo>
              </a:path>
            </a:pathLst>
          </a:custGeom>
          <a:noFill/>
          <a:ln w="222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719030" y="4783212"/>
            <a:ext cx="280388" cy="234664"/>
          </a:xfrm>
          <a:custGeom>
            <a:avLst/>
            <a:gdLst>
              <a:gd name="connsiteX0" fmla="*/ 85725 w 280388"/>
              <a:gd name="connsiteY0" fmla="*/ 3412 h 234664"/>
              <a:gd name="connsiteX1" fmla="*/ 57150 w 280388"/>
              <a:gd name="connsiteY1" fmla="*/ 203437 h 234664"/>
              <a:gd name="connsiteX2" fmla="*/ 142875 w 280388"/>
              <a:gd name="connsiteY2" fmla="*/ 232012 h 234664"/>
              <a:gd name="connsiteX3" fmla="*/ 271463 w 280388"/>
              <a:gd name="connsiteY3" fmla="*/ 217725 h 234664"/>
              <a:gd name="connsiteX4" fmla="*/ 257175 w 280388"/>
              <a:gd name="connsiteY4" fmla="*/ 117712 h 234664"/>
              <a:gd name="connsiteX5" fmla="*/ 185738 w 280388"/>
              <a:gd name="connsiteY5" fmla="*/ 3412 h 234664"/>
              <a:gd name="connsiteX6" fmla="*/ 0 w 280388"/>
              <a:gd name="connsiteY6" fmla="*/ 3412 h 23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388" h="234664">
                <a:moveTo>
                  <a:pt x="85725" y="3412"/>
                </a:moveTo>
                <a:cubicBezTo>
                  <a:pt x="76200" y="70087"/>
                  <a:pt x="40815" y="138096"/>
                  <a:pt x="57150" y="203437"/>
                </a:cubicBezTo>
                <a:cubicBezTo>
                  <a:pt x="64455" y="232658"/>
                  <a:pt x="142875" y="232012"/>
                  <a:pt x="142875" y="232012"/>
                </a:cubicBezTo>
                <a:cubicBezTo>
                  <a:pt x="185738" y="227250"/>
                  <a:pt x="240968" y="248220"/>
                  <a:pt x="271463" y="217725"/>
                </a:cubicBezTo>
                <a:cubicBezTo>
                  <a:pt x="295276" y="193912"/>
                  <a:pt x="264747" y="150526"/>
                  <a:pt x="257175" y="117712"/>
                </a:cubicBezTo>
                <a:cubicBezTo>
                  <a:pt x="249280" y="83500"/>
                  <a:pt x="238777" y="10042"/>
                  <a:pt x="185738" y="3412"/>
                </a:cubicBezTo>
                <a:cubicBezTo>
                  <a:pt x="124303" y="-4267"/>
                  <a:pt x="61913" y="3412"/>
                  <a:pt x="0" y="3412"/>
                </a:cubicBezTo>
              </a:path>
            </a:pathLst>
          </a:custGeom>
          <a:noFill/>
          <a:ln w="222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5297916" y="2614297"/>
            <a:ext cx="280388" cy="234664"/>
          </a:xfrm>
          <a:custGeom>
            <a:avLst/>
            <a:gdLst>
              <a:gd name="connsiteX0" fmla="*/ 85725 w 280388"/>
              <a:gd name="connsiteY0" fmla="*/ 3412 h 234664"/>
              <a:gd name="connsiteX1" fmla="*/ 57150 w 280388"/>
              <a:gd name="connsiteY1" fmla="*/ 203437 h 234664"/>
              <a:gd name="connsiteX2" fmla="*/ 142875 w 280388"/>
              <a:gd name="connsiteY2" fmla="*/ 232012 h 234664"/>
              <a:gd name="connsiteX3" fmla="*/ 271463 w 280388"/>
              <a:gd name="connsiteY3" fmla="*/ 217725 h 234664"/>
              <a:gd name="connsiteX4" fmla="*/ 257175 w 280388"/>
              <a:gd name="connsiteY4" fmla="*/ 117712 h 234664"/>
              <a:gd name="connsiteX5" fmla="*/ 185738 w 280388"/>
              <a:gd name="connsiteY5" fmla="*/ 3412 h 234664"/>
              <a:gd name="connsiteX6" fmla="*/ 0 w 280388"/>
              <a:gd name="connsiteY6" fmla="*/ 3412 h 23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388" h="234664">
                <a:moveTo>
                  <a:pt x="85725" y="3412"/>
                </a:moveTo>
                <a:cubicBezTo>
                  <a:pt x="76200" y="70087"/>
                  <a:pt x="40815" y="138096"/>
                  <a:pt x="57150" y="203437"/>
                </a:cubicBezTo>
                <a:cubicBezTo>
                  <a:pt x="64455" y="232658"/>
                  <a:pt x="142875" y="232012"/>
                  <a:pt x="142875" y="232012"/>
                </a:cubicBezTo>
                <a:cubicBezTo>
                  <a:pt x="185738" y="227250"/>
                  <a:pt x="240968" y="248220"/>
                  <a:pt x="271463" y="217725"/>
                </a:cubicBezTo>
                <a:cubicBezTo>
                  <a:pt x="295276" y="193912"/>
                  <a:pt x="264747" y="150526"/>
                  <a:pt x="257175" y="117712"/>
                </a:cubicBezTo>
                <a:cubicBezTo>
                  <a:pt x="249280" y="83500"/>
                  <a:pt x="238777" y="10042"/>
                  <a:pt x="185738" y="3412"/>
                </a:cubicBezTo>
                <a:cubicBezTo>
                  <a:pt x="124303" y="-4267"/>
                  <a:pt x="61913" y="3412"/>
                  <a:pt x="0" y="3412"/>
                </a:cubicBezTo>
              </a:path>
            </a:pathLst>
          </a:custGeom>
          <a:noFill/>
          <a:ln w="222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699974" y="6121480"/>
            <a:ext cx="280388" cy="234664"/>
          </a:xfrm>
          <a:custGeom>
            <a:avLst/>
            <a:gdLst>
              <a:gd name="connsiteX0" fmla="*/ 85725 w 280388"/>
              <a:gd name="connsiteY0" fmla="*/ 3412 h 234664"/>
              <a:gd name="connsiteX1" fmla="*/ 57150 w 280388"/>
              <a:gd name="connsiteY1" fmla="*/ 203437 h 234664"/>
              <a:gd name="connsiteX2" fmla="*/ 142875 w 280388"/>
              <a:gd name="connsiteY2" fmla="*/ 232012 h 234664"/>
              <a:gd name="connsiteX3" fmla="*/ 271463 w 280388"/>
              <a:gd name="connsiteY3" fmla="*/ 217725 h 234664"/>
              <a:gd name="connsiteX4" fmla="*/ 257175 w 280388"/>
              <a:gd name="connsiteY4" fmla="*/ 117712 h 234664"/>
              <a:gd name="connsiteX5" fmla="*/ 185738 w 280388"/>
              <a:gd name="connsiteY5" fmla="*/ 3412 h 234664"/>
              <a:gd name="connsiteX6" fmla="*/ 0 w 280388"/>
              <a:gd name="connsiteY6" fmla="*/ 3412 h 23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388" h="234664">
                <a:moveTo>
                  <a:pt x="85725" y="3412"/>
                </a:moveTo>
                <a:cubicBezTo>
                  <a:pt x="76200" y="70087"/>
                  <a:pt x="40815" y="138096"/>
                  <a:pt x="57150" y="203437"/>
                </a:cubicBezTo>
                <a:cubicBezTo>
                  <a:pt x="64455" y="232658"/>
                  <a:pt x="142875" y="232012"/>
                  <a:pt x="142875" y="232012"/>
                </a:cubicBezTo>
                <a:cubicBezTo>
                  <a:pt x="185738" y="227250"/>
                  <a:pt x="240968" y="248220"/>
                  <a:pt x="271463" y="217725"/>
                </a:cubicBezTo>
                <a:cubicBezTo>
                  <a:pt x="295276" y="193912"/>
                  <a:pt x="264747" y="150526"/>
                  <a:pt x="257175" y="117712"/>
                </a:cubicBezTo>
                <a:cubicBezTo>
                  <a:pt x="249280" y="83500"/>
                  <a:pt x="238777" y="10042"/>
                  <a:pt x="185738" y="3412"/>
                </a:cubicBezTo>
                <a:cubicBezTo>
                  <a:pt x="124303" y="-4267"/>
                  <a:pt x="61913" y="3412"/>
                  <a:pt x="0" y="3412"/>
                </a:cubicBezTo>
              </a:path>
            </a:pathLst>
          </a:custGeom>
          <a:noFill/>
          <a:ln w="222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657199" y="996380"/>
            <a:ext cx="3031723" cy="860994"/>
            <a:chOff x="42837" y="996380"/>
            <a:chExt cx="3031723" cy="860994"/>
          </a:xfrm>
        </p:grpSpPr>
        <p:sp>
          <p:nvSpPr>
            <p:cNvPr id="8" name="Freeform 7"/>
            <p:cNvSpPr/>
            <p:nvPr/>
          </p:nvSpPr>
          <p:spPr>
            <a:xfrm>
              <a:off x="42837" y="1272549"/>
              <a:ext cx="1471874" cy="584825"/>
            </a:xfrm>
            <a:custGeom>
              <a:avLst/>
              <a:gdLst>
                <a:gd name="connsiteX0" fmla="*/ 800126 w 1471874"/>
                <a:gd name="connsiteY0" fmla="*/ 117050 h 688550"/>
                <a:gd name="connsiteX1" fmla="*/ 200051 w 1471874"/>
                <a:gd name="connsiteY1" fmla="*/ 145625 h 688550"/>
                <a:gd name="connsiteX2" fmla="*/ 28601 w 1471874"/>
                <a:gd name="connsiteY2" fmla="*/ 174200 h 688550"/>
                <a:gd name="connsiteX3" fmla="*/ 26 w 1471874"/>
                <a:gd name="connsiteY3" fmla="*/ 217063 h 688550"/>
                <a:gd name="connsiteX4" fmla="*/ 28601 w 1471874"/>
                <a:gd name="connsiteY4" fmla="*/ 345650 h 688550"/>
                <a:gd name="connsiteX5" fmla="*/ 71463 w 1471874"/>
                <a:gd name="connsiteY5" fmla="*/ 388513 h 688550"/>
                <a:gd name="connsiteX6" fmla="*/ 128613 w 1471874"/>
                <a:gd name="connsiteY6" fmla="*/ 474238 h 688550"/>
                <a:gd name="connsiteX7" fmla="*/ 214338 w 1471874"/>
                <a:gd name="connsiteY7" fmla="*/ 545675 h 688550"/>
                <a:gd name="connsiteX8" fmla="*/ 342926 w 1471874"/>
                <a:gd name="connsiteY8" fmla="*/ 631400 h 688550"/>
                <a:gd name="connsiteX9" fmla="*/ 385788 w 1471874"/>
                <a:gd name="connsiteY9" fmla="*/ 659975 h 688550"/>
                <a:gd name="connsiteX10" fmla="*/ 442938 w 1471874"/>
                <a:gd name="connsiteY10" fmla="*/ 674263 h 688550"/>
                <a:gd name="connsiteX11" fmla="*/ 485801 w 1471874"/>
                <a:gd name="connsiteY11" fmla="*/ 688550 h 688550"/>
                <a:gd name="connsiteX12" fmla="*/ 1014438 w 1471874"/>
                <a:gd name="connsiteY12" fmla="*/ 674263 h 688550"/>
                <a:gd name="connsiteX13" fmla="*/ 1171601 w 1471874"/>
                <a:gd name="connsiteY13" fmla="*/ 645688 h 688550"/>
                <a:gd name="connsiteX14" fmla="*/ 1271613 w 1471874"/>
                <a:gd name="connsiteY14" fmla="*/ 631400 h 688550"/>
                <a:gd name="connsiteX15" fmla="*/ 1428776 w 1471874"/>
                <a:gd name="connsiteY15" fmla="*/ 588538 h 688550"/>
                <a:gd name="connsiteX16" fmla="*/ 1471638 w 1471874"/>
                <a:gd name="connsiteY16" fmla="*/ 502813 h 688550"/>
                <a:gd name="connsiteX17" fmla="*/ 1400201 w 1471874"/>
                <a:gd name="connsiteY17" fmla="*/ 402800 h 688550"/>
                <a:gd name="connsiteX18" fmla="*/ 1257326 w 1471874"/>
                <a:gd name="connsiteY18" fmla="*/ 317075 h 688550"/>
                <a:gd name="connsiteX19" fmla="*/ 1128738 w 1471874"/>
                <a:gd name="connsiteY19" fmla="*/ 245638 h 688550"/>
                <a:gd name="connsiteX20" fmla="*/ 1000151 w 1471874"/>
                <a:gd name="connsiteY20" fmla="*/ 174200 h 688550"/>
                <a:gd name="connsiteX21" fmla="*/ 943001 w 1471874"/>
                <a:gd name="connsiteY21" fmla="*/ 131338 h 688550"/>
                <a:gd name="connsiteX22" fmla="*/ 900138 w 1471874"/>
                <a:gd name="connsiteY22" fmla="*/ 102763 h 688550"/>
                <a:gd name="connsiteX23" fmla="*/ 842988 w 1471874"/>
                <a:gd name="connsiteY23" fmla="*/ 59900 h 688550"/>
                <a:gd name="connsiteX24" fmla="*/ 800126 w 1471874"/>
                <a:gd name="connsiteY24" fmla="*/ 45613 h 688550"/>
                <a:gd name="connsiteX25" fmla="*/ 757263 w 1471874"/>
                <a:gd name="connsiteY25" fmla="*/ 17038 h 688550"/>
                <a:gd name="connsiteX26" fmla="*/ 600101 w 1471874"/>
                <a:gd name="connsiteY26" fmla="*/ 2750 h 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71874" h="688550">
                  <a:moveTo>
                    <a:pt x="800126" y="117050"/>
                  </a:moveTo>
                  <a:cubicBezTo>
                    <a:pt x="-55360" y="140814"/>
                    <a:pt x="507686" y="101677"/>
                    <a:pt x="200051" y="145625"/>
                  </a:cubicBezTo>
                  <a:cubicBezTo>
                    <a:pt x="43973" y="167922"/>
                    <a:pt x="134402" y="147751"/>
                    <a:pt x="28601" y="174200"/>
                  </a:cubicBezTo>
                  <a:cubicBezTo>
                    <a:pt x="19076" y="188488"/>
                    <a:pt x="1922" y="199996"/>
                    <a:pt x="26" y="217063"/>
                  </a:cubicBezTo>
                  <a:cubicBezTo>
                    <a:pt x="-715" y="223735"/>
                    <a:pt x="14252" y="324126"/>
                    <a:pt x="28601" y="345650"/>
                  </a:cubicBezTo>
                  <a:cubicBezTo>
                    <a:pt x="39809" y="362462"/>
                    <a:pt x="59058" y="372564"/>
                    <a:pt x="71463" y="388513"/>
                  </a:cubicBezTo>
                  <a:cubicBezTo>
                    <a:pt x="92547" y="415622"/>
                    <a:pt x="100038" y="455188"/>
                    <a:pt x="128613" y="474238"/>
                  </a:cubicBezTo>
                  <a:cubicBezTo>
                    <a:pt x="223344" y="537391"/>
                    <a:pt x="118085" y="463172"/>
                    <a:pt x="214338" y="545675"/>
                  </a:cubicBezTo>
                  <a:cubicBezTo>
                    <a:pt x="265561" y="589581"/>
                    <a:pt x="283889" y="594502"/>
                    <a:pt x="342926" y="631400"/>
                  </a:cubicBezTo>
                  <a:cubicBezTo>
                    <a:pt x="357487" y="640501"/>
                    <a:pt x="370005" y="653211"/>
                    <a:pt x="385788" y="659975"/>
                  </a:cubicBezTo>
                  <a:cubicBezTo>
                    <a:pt x="403837" y="667710"/>
                    <a:pt x="424057" y="668869"/>
                    <a:pt x="442938" y="674263"/>
                  </a:cubicBezTo>
                  <a:cubicBezTo>
                    <a:pt x="457419" y="678400"/>
                    <a:pt x="471513" y="683788"/>
                    <a:pt x="485801" y="688550"/>
                  </a:cubicBezTo>
                  <a:lnTo>
                    <a:pt x="1014438" y="674263"/>
                  </a:lnTo>
                  <a:cubicBezTo>
                    <a:pt x="1125574" y="669211"/>
                    <a:pt x="1086629" y="661137"/>
                    <a:pt x="1171601" y="645688"/>
                  </a:cubicBezTo>
                  <a:cubicBezTo>
                    <a:pt x="1204734" y="639664"/>
                    <a:pt x="1238591" y="638004"/>
                    <a:pt x="1271613" y="631400"/>
                  </a:cubicBezTo>
                  <a:cubicBezTo>
                    <a:pt x="1352178" y="615287"/>
                    <a:pt x="1367195" y="609064"/>
                    <a:pt x="1428776" y="588538"/>
                  </a:cubicBezTo>
                  <a:cubicBezTo>
                    <a:pt x="1439256" y="572818"/>
                    <a:pt x="1475118" y="527170"/>
                    <a:pt x="1471638" y="502813"/>
                  </a:cubicBezTo>
                  <a:cubicBezTo>
                    <a:pt x="1466431" y="466363"/>
                    <a:pt x="1427382" y="423941"/>
                    <a:pt x="1400201" y="402800"/>
                  </a:cubicBezTo>
                  <a:cubicBezTo>
                    <a:pt x="1313063" y="335026"/>
                    <a:pt x="1335079" y="360271"/>
                    <a:pt x="1257326" y="317075"/>
                  </a:cubicBezTo>
                  <a:cubicBezTo>
                    <a:pt x="1095864" y="227375"/>
                    <a:pt x="1265764" y="314151"/>
                    <a:pt x="1128738" y="245638"/>
                  </a:cubicBezTo>
                  <a:cubicBezTo>
                    <a:pt x="1041125" y="158022"/>
                    <a:pt x="1140007" y="244127"/>
                    <a:pt x="1000151" y="174200"/>
                  </a:cubicBezTo>
                  <a:cubicBezTo>
                    <a:pt x="978853" y="163551"/>
                    <a:pt x="962378" y="145179"/>
                    <a:pt x="943001" y="131338"/>
                  </a:cubicBezTo>
                  <a:cubicBezTo>
                    <a:pt x="929028" y="121357"/>
                    <a:pt x="914111" y="112744"/>
                    <a:pt x="900138" y="102763"/>
                  </a:cubicBezTo>
                  <a:cubicBezTo>
                    <a:pt x="880761" y="88922"/>
                    <a:pt x="863663" y="71714"/>
                    <a:pt x="842988" y="59900"/>
                  </a:cubicBezTo>
                  <a:cubicBezTo>
                    <a:pt x="829912" y="52428"/>
                    <a:pt x="814413" y="50375"/>
                    <a:pt x="800126" y="45613"/>
                  </a:cubicBezTo>
                  <a:cubicBezTo>
                    <a:pt x="785838" y="36088"/>
                    <a:pt x="772622" y="24717"/>
                    <a:pt x="757263" y="17038"/>
                  </a:cubicBezTo>
                  <a:cubicBezTo>
                    <a:pt x="704590" y="-9299"/>
                    <a:pt x="662841" y="2750"/>
                    <a:pt x="600101" y="2750"/>
                  </a:cubicBezTo>
                </a:path>
              </a:pathLst>
            </a:custGeom>
            <a:noFill/>
            <a:ln w="28575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86652" y="996380"/>
              <a:ext cx="14879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0432FF"/>
                  </a:solidFill>
                </a:rPr>
                <a:t>lemma</a:t>
              </a:r>
              <a:endParaRPr lang="en-US" b="1" dirty="0">
                <a:solidFill>
                  <a:srgbClr val="0432FF"/>
                </a:solidFill>
              </a:endParaRPr>
            </a:p>
          </p:txBody>
        </p:sp>
        <p:cxnSp>
          <p:nvCxnSpPr>
            <p:cNvPr id="18" name="Straight Arrow Connector 17"/>
            <p:cNvCxnSpPr>
              <a:endCxn id="8" idx="20"/>
            </p:cNvCxnSpPr>
            <p:nvPr/>
          </p:nvCxnSpPr>
          <p:spPr>
            <a:xfrm flipH="1">
              <a:off x="1042988" y="1356105"/>
              <a:ext cx="685800" cy="64402"/>
            </a:xfrm>
            <a:prstGeom prst="straightConnector1">
              <a:avLst/>
            </a:prstGeom>
            <a:ln w="22225">
              <a:solidFill>
                <a:srgbClr val="0432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Arrow Connector 19"/>
          <p:cNvCxnSpPr>
            <a:endCxn id="13" idx="0"/>
          </p:cNvCxnSpPr>
          <p:nvPr/>
        </p:nvCxnSpPr>
        <p:spPr>
          <a:xfrm>
            <a:off x="5017251" y="1435533"/>
            <a:ext cx="328294" cy="586853"/>
          </a:xfrm>
          <a:prstGeom prst="straightConnector1">
            <a:avLst/>
          </a:prstGeom>
          <a:ln w="22225">
            <a:solidFill>
              <a:srgbClr val="0432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1009048" y="1427714"/>
            <a:ext cx="4069146" cy="1648633"/>
          </a:xfrm>
          <a:prstGeom prst="straightConnector1">
            <a:avLst/>
          </a:prstGeom>
          <a:ln w="22225">
            <a:solidFill>
              <a:srgbClr val="0432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980363" y="1455469"/>
            <a:ext cx="4059735" cy="3327743"/>
          </a:xfrm>
          <a:prstGeom prst="straightConnector1">
            <a:avLst/>
          </a:prstGeom>
          <a:ln w="22225">
            <a:solidFill>
              <a:srgbClr val="0432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6" idx="5"/>
          </p:cNvCxnSpPr>
          <p:nvPr/>
        </p:nvCxnSpPr>
        <p:spPr>
          <a:xfrm flipH="1">
            <a:off x="885712" y="1442740"/>
            <a:ext cx="4179445" cy="4682152"/>
          </a:xfrm>
          <a:prstGeom prst="straightConnector1">
            <a:avLst/>
          </a:prstGeom>
          <a:ln w="22225">
            <a:solidFill>
              <a:srgbClr val="0432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15" idx="6"/>
          </p:cNvCxnSpPr>
          <p:nvPr/>
        </p:nvCxnSpPr>
        <p:spPr>
          <a:xfrm>
            <a:off x="4996842" y="1455469"/>
            <a:ext cx="301074" cy="1162240"/>
          </a:xfrm>
          <a:prstGeom prst="straightConnector1">
            <a:avLst/>
          </a:prstGeom>
          <a:ln w="22225">
            <a:solidFill>
              <a:srgbClr val="0432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380859" y="971566"/>
            <a:ext cx="2055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432FF"/>
                </a:solidFill>
              </a:rPr>
              <a:t>definition</a:t>
            </a:r>
            <a:endParaRPr lang="en-US" b="1" dirty="0">
              <a:solidFill>
                <a:srgbClr val="0432FF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6923459" y="1595170"/>
            <a:ext cx="244104" cy="423804"/>
          </a:xfrm>
          <a:prstGeom prst="straightConnector1">
            <a:avLst/>
          </a:prstGeom>
          <a:ln w="22225">
            <a:solidFill>
              <a:srgbClr val="0432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35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3" grpId="0" animBg="1"/>
      <p:bldP spid="14" grpId="0" animBg="1"/>
      <p:bldP spid="15" grpId="0" animBg="1"/>
      <p:bldP spid="16" grpId="0" animBg="1"/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Skip-Gram Training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Training sentence: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... lemon, a </a:t>
            </a:r>
            <a:r>
              <a:rPr lang="en-US" sz="2000" dirty="0">
                <a:solidFill>
                  <a:srgbClr val="0000FF"/>
                </a:solidFill>
              </a:rPr>
              <a:t>tablespoon of </a:t>
            </a:r>
            <a:r>
              <a:rPr lang="en-US" sz="2000" b="1" dirty="0">
                <a:solidFill>
                  <a:srgbClr val="FF0066"/>
                </a:solidFill>
              </a:rPr>
              <a:t>apricot</a:t>
            </a:r>
            <a:r>
              <a:rPr lang="en-US" sz="2000" dirty="0">
                <a:solidFill>
                  <a:srgbClr val="0000FF"/>
                </a:solidFill>
              </a:rPr>
              <a:t> jam   a</a:t>
            </a:r>
            <a:r>
              <a:rPr lang="en-US" sz="2000" dirty="0"/>
              <a:t>  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pinch ... 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                        </a:t>
            </a:r>
            <a:r>
              <a:rPr lang="en-US" sz="2000" dirty="0">
                <a:solidFill>
                  <a:srgbClr val="0000FF"/>
                </a:solidFill>
              </a:rPr>
              <a:t>c1          c2  </a:t>
            </a:r>
            <a:r>
              <a:rPr lang="en-US" sz="2000" dirty="0">
                <a:solidFill>
                  <a:srgbClr val="C00000"/>
                </a:solidFill>
              </a:rPr>
              <a:t>target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en-US" sz="2000" dirty="0">
                <a:solidFill>
                  <a:srgbClr val="0000FF"/>
                </a:solidFill>
              </a:rPr>
              <a:t>c3    c4</a:t>
            </a:r>
          </a:p>
          <a:p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1A785C-C965-5D40-AAFE-C6AFD50D11D0}" type="datetime1">
              <a:rPr lang="en-US" smtClean="0"/>
              <a:pPr>
                <a:defRPr/>
              </a:pPr>
              <a:t>10/6/22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86800" y="577215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BF3B17-D3CC-D947-AFB2-4BB69E8F44CA}"/>
              </a:ext>
            </a:extLst>
          </p:cNvPr>
          <p:cNvSpPr txBox="1"/>
          <p:nvPr/>
        </p:nvSpPr>
        <p:spPr>
          <a:xfrm>
            <a:off x="1678488" y="4809994"/>
            <a:ext cx="64749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Assume context words are those in +/- 2 word window</a:t>
            </a:r>
          </a:p>
        </p:txBody>
      </p:sp>
    </p:spTree>
    <p:extLst>
      <p:ext uri="{BB962C8B-B14F-4D97-AF65-F5344CB8AC3E}">
        <p14:creationId xmlns:p14="http://schemas.microsoft.com/office/powerpoint/2010/main" val="3420621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68438"/>
          </a:xfrm>
        </p:spPr>
        <p:txBody>
          <a:bodyPr/>
          <a:lstStyle/>
          <a:p>
            <a:r>
              <a:rPr lang="en-US" b="0" dirty="0"/>
              <a:t>Skip-Gram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8092441" cy="4023360"/>
          </a:xfrm>
        </p:spPr>
        <p:txBody>
          <a:bodyPr>
            <a:normAutofit/>
          </a:bodyPr>
          <a:lstStyle/>
          <a:p>
            <a:pPr>
              <a:spcAft>
                <a:spcPts val="1400"/>
              </a:spcAft>
            </a:pPr>
            <a:r>
              <a:rPr lang="en-US" sz="2400" dirty="0"/>
              <a:t>Given a tuple (</a:t>
            </a:r>
            <a:r>
              <a:rPr lang="en-US" sz="2400" dirty="0" err="1"/>
              <a:t>t,c</a:t>
            </a:r>
            <a:r>
              <a:rPr lang="en-US" sz="2400" dirty="0"/>
              <a:t>)  = target, context</a:t>
            </a:r>
          </a:p>
          <a:p>
            <a:pPr lvl="1"/>
            <a:r>
              <a:rPr lang="en-US" sz="2400" dirty="0"/>
              <a:t>(</a:t>
            </a:r>
            <a:r>
              <a:rPr lang="en-US" sz="2400" i="1" dirty="0">
                <a:solidFill>
                  <a:srgbClr val="C00000"/>
                </a:solidFill>
              </a:rPr>
              <a:t>apricot</a:t>
            </a:r>
            <a:r>
              <a:rPr lang="en-US" sz="2400" i="1" dirty="0"/>
              <a:t>, </a:t>
            </a:r>
            <a:r>
              <a:rPr lang="en-US" sz="2400" i="1" dirty="0">
                <a:solidFill>
                  <a:srgbClr val="0000FF"/>
                </a:solidFill>
              </a:rPr>
              <a:t>jam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(</a:t>
            </a:r>
            <a:r>
              <a:rPr lang="en-US" sz="2400" i="1" dirty="0">
                <a:solidFill>
                  <a:srgbClr val="C00000"/>
                </a:solidFill>
              </a:rPr>
              <a:t>apricot</a:t>
            </a:r>
            <a:r>
              <a:rPr lang="en-US" sz="2400" i="1" dirty="0"/>
              <a:t>, </a:t>
            </a:r>
            <a:r>
              <a:rPr lang="en-US" sz="2400" i="1" dirty="0">
                <a:solidFill>
                  <a:srgbClr val="0000FF"/>
                </a:solidFill>
              </a:rPr>
              <a:t>aardvark</a:t>
            </a:r>
            <a:r>
              <a:rPr lang="en-US" sz="2400" dirty="0"/>
              <a:t>)</a:t>
            </a:r>
          </a:p>
          <a:p>
            <a:r>
              <a:rPr lang="en-US" sz="2400" dirty="0"/>
              <a:t>Return probability that c is a real context word:</a:t>
            </a:r>
          </a:p>
          <a:p>
            <a:endParaRPr lang="en-US" sz="2400" dirty="0"/>
          </a:p>
          <a:p>
            <a:r>
              <a:rPr lang="en-US" sz="2400" dirty="0"/>
              <a:t>P(+|</a:t>
            </a:r>
            <a:r>
              <a:rPr lang="en-US" sz="2400" dirty="0" err="1"/>
              <a:t>t,c</a:t>
            </a:r>
            <a:r>
              <a:rPr lang="en-US" sz="2400" dirty="0"/>
              <a:t>)</a:t>
            </a:r>
          </a:p>
          <a:p>
            <a:r>
              <a:rPr lang="en-US" sz="2400" i="1" dirty="0"/>
              <a:t>P</a:t>
            </a:r>
            <a:r>
              <a:rPr lang="en-US" sz="2400" dirty="0"/>
              <a:t>(−|</a:t>
            </a:r>
            <a:r>
              <a:rPr lang="en-US" sz="2400" i="1" dirty="0" err="1"/>
              <a:t>t</a:t>
            </a:r>
            <a:r>
              <a:rPr lang="en-US" sz="2400" dirty="0" err="1"/>
              <a:t>,</a:t>
            </a:r>
            <a:r>
              <a:rPr lang="en-US" sz="2400" i="1" dirty="0" err="1"/>
              <a:t>c</a:t>
            </a:r>
            <a:r>
              <a:rPr lang="en-US" sz="2400" dirty="0"/>
              <a:t>) = 1−</a:t>
            </a:r>
            <a:r>
              <a:rPr lang="en-US" sz="2400" i="1" dirty="0"/>
              <a:t>P</a:t>
            </a:r>
            <a:r>
              <a:rPr lang="en-US" sz="2400" dirty="0"/>
              <a:t>(+|</a:t>
            </a:r>
            <a:r>
              <a:rPr lang="en-US" sz="2400" i="1" dirty="0" err="1"/>
              <a:t>t</a:t>
            </a:r>
            <a:r>
              <a:rPr lang="en-US" sz="2400" dirty="0" err="1"/>
              <a:t>,</a:t>
            </a:r>
            <a:r>
              <a:rPr lang="en-US" sz="2400" i="1" dirty="0" err="1"/>
              <a:t>c</a:t>
            </a:r>
            <a:r>
              <a:rPr lang="en-US" sz="2400" dirty="0"/>
              <a:t>)</a:t>
            </a:r>
          </a:p>
          <a:p>
            <a:endParaRPr lang="en-US" sz="800" dirty="0"/>
          </a:p>
          <a:p>
            <a:endParaRPr lang="en-US" sz="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1A785C-C965-5D40-AAFE-C6AFD50D11D0}" type="datetime1">
              <a:rPr lang="en-US" smtClean="0"/>
              <a:pPr>
                <a:defRPr/>
              </a:pPr>
              <a:t>10/6/22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86800" y="577215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3183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63D9D-DF6A-A74D-9A7B-B9CC8A707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compute p(+|</a:t>
            </a:r>
            <a:r>
              <a:rPr lang="en-US" dirty="0" err="1"/>
              <a:t>t,c</a:t>
            </a:r>
            <a:r>
              <a:rPr lang="en-US" dirty="0"/>
              <a:t>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E4F3A-A530-C44F-941F-6816ADC95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Intuition:</a:t>
            </a:r>
          </a:p>
          <a:p>
            <a:pPr lvl="1"/>
            <a:r>
              <a:rPr lang="en-US" sz="2400" dirty="0"/>
              <a:t>Words are likely to appear near similar words</a:t>
            </a:r>
          </a:p>
          <a:p>
            <a:pPr lvl="1"/>
            <a:r>
              <a:rPr lang="en-US" sz="2400" dirty="0"/>
              <a:t>Model similarity with dot-product!</a:t>
            </a:r>
          </a:p>
          <a:p>
            <a:pPr lvl="1"/>
            <a:r>
              <a:rPr lang="en-US" sz="2400" dirty="0"/>
              <a:t>Similarity(</a:t>
            </a:r>
            <a:r>
              <a:rPr lang="en-US" sz="2400" dirty="0" err="1"/>
              <a:t>t,c</a:t>
            </a:r>
            <a:r>
              <a:rPr lang="en-US" sz="2400" dirty="0"/>
              <a:t>)  ∝ t</a:t>
            </a:r>
            <a:r>
              <a:rPr lang="en-US" sz="2400" baseline="-25000" dirty="0"/>
              <a:t> </a:t>
            </a:r>
            <a:r>
              <a:rPr lang="en-US" sz="2400" dirty="0"/>
              <a:t>∙ c</a:t>
            </a:r>
            <a:endParaRPr lang="en-US" sz="2400" baseline="-25000" dirty="0"/>
          </a:p>
          <a:p>
            <a:r>
              <a:rPr lang="en-US" sz="2800" i="1" dirty="0"/>
              <a:t>Problem:</a:t>
            </a:r>
          </a:p>
          <a:p>
            <a:pPr lvl="1"/>
            <a:r>
              <a:rPr lang="en-US" sz="2800" i="1" dirty="0"/>
              <a:t>Dot product is not a probability!</a:t>
            </a:r>
          </a:p>
          <a:p>
            <a:pPr lvl="2"/>
            <a:r>
              <a:rPr lang="en-US" sz="2400" i="1" dirty="0"/>
              <a:t>(Neither is cosine)</a:t>
            </a:r>
          </a:p>
          <a:p>
            <a:pPr marL="384048" lvl="2" indent="0">
              <a:buNone/>
            </a:pPr>
            <a:r>
              <a:rPr lang="en-US" sz="2400" i="1" dirty="0"/>
              <a:t>	 </a:t>
            </a:r>
            <a:r>
              <a:rPr lang="en-US" sz="2400" dirty="0"/>
              <a:t> </a:t>
            </a:r>
          </a:p>
          <a:p>
            <a:pPr lvl="1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9516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7F3AA-3634-9D4E-AB40-C7415094B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Turning dot product into a 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E2C0E-61C9-5E4C-973B-FFF6886E6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sigmoid lies between 0 and 1: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50DA86-05DE-2347-A314-A71A84638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098464"/>
            <a:ext cx="3993292" cy="1758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DAD202-F263-B043-914F-F1E2C5754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888729"/>
            <a:ext cx="6553200" cy="295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0867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7F3AA-3634-9D4E-AB40-C7415094B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Turning dot product into a 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E2C0E-61C9-5E4C-973B-FFF6886E6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4AB5DA-2BE0-D74A-A52C-3AE8D7014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027" y="2300394"/>
            <a:ext cx="4866331" cy="1682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DAD43D-7A4A-284E-AD5B-4724F13D2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873" y="4437804"/>
            <a:ext cx="52387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34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 pepper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200" dirty="0"/>
              <a:t>Sense 1: spice from pepper plant</a:t>
            </a:r>
          </a:p>
          <a:p>
            <a:pPr marL="0" indent="0">
              <a:buNone/>
            </a:pPr>
            <a:r>
              <a:rPr lang="en-US" sz="3200" dirty="0"/>
              <a:t>Sense 2: the pepper plant itself</a:t>
            </a:r>
          </a:p>
          <a:p>
            <a:pPr marL="0" indent="0">
              <a:buNone/>
            </a:pPr>
            <a:r>
              <a:rPr lang="en-US" sz="3200" dirty="0"/>
              <a:t>Sense 3: another similar plant (Jamaican pepper)</a:t>
            </a:r>
          </a:p>
          <a:p>
            <a:pPr marL="0" indent="0">
              <a:buNone/>
            </a:pPr>
            <a:r>
              <a:rPr lang="en-US" sz="3200" dirty="0"/>
              <a:t>Sense 4: another plant with peppercorns (California pepper)</a:t>
            </a:r>
          </a:p>
          <a:p>
            <a:pPr marL="0" indent="0">
              <a:buNone/>
            </a:pPr>
            <a:r>
              <a:rPr lang="en-US" sz="3200" dirty="0"/>
              <a:t>Sense 5: </a:t>
            </a:r>
            <a:r>
              <a:rPr lang="en-US" sz="3200" i="1" dirty="0"/>
              <a:t>capsicum</a:t>
            </a:r>
            <a:r>
              <a:rPr lang="en-US" sz="3200" dirty="0"/>
              <a:t> (i.e. chili, paprika, bell pepper, </a:t>
            </a:r>
            <a:r>
              <a:rPr lang="en-US" sz="3200" dirty="0" err="1"/>
              <a:t>etc</a:t>
            </a:r>
            <a:r>
              <a:rPr lang="en-US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78459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sense is the meaning component of a 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373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relations between senses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63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Relation: </a:t>
            </a:r>
            <a:r>
              <a:rPr lang="en-US" dirty="0" err="1"/>
              <a:t>Synonymity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AC6CA1-1483-EE48-BB69-8C6E6BD26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Synonyms have the same meaning in some or all contexts.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couch / sofa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big / large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automobile / car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vomit / throw up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Water / H</a:t>
            </a:r>
            <a:r>
              <a:rPr lang="en-US" sz="2400" baseline="-25000" dirty="0"/>
              <a:t>2</a:t>
            </a:r>
            <a:r>
              <a:rPr lang="en-US" sz="2400" dirty="0"/>
              <a:t>0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57719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Relation: </a:t>
            </a:r>
            <a:r>
              <a:rPr lang="en-US" dirty="0" err="1"/>
              <a:t>Synonymity</a:t>
            </a:r>
            <a:endParaRPr lang="en-US" dirty="0"/>
          </a:p>
        </p:txBody>
      </p:sp>
      <p:sp>
        <p:nvSpPr>
          <p:cNvPr id="1458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Note that there are probably no examples of perfect synonymy.</a:t>
            </a:r>
          </a:p>
          <a:p>
            <a:pPr lvl="1"/>
            <a:r>
              <a:rPr lang="en-US" sz="2000" dirty="0"/>
              <a:t>Even if many aspects of meaning are identical</a:t>
            </a:r>
          </a:p>
          <a:p>
            <a:pPr lvl="1"/>
            <a:r>
              <a:rPr lang="en-US" sz="2000" dirty="0"/>
              <a:t>Still may not preserve the acceptability based on notions of politeness, slang, register, genre, etc.</a:t>
            </a:r>
          </a:p>
          <a:p>
            <a:r>
              <a:rPr lang="en-US" sz="2400" dirty="0"/>
              <a:t>The Linguistic Principle of Contrast:</a:t>
            </a:r>
          </a:p>
          <a:p>
            <a:pPr lvl="1"/>
            <a:r>
              <a:rPr lang="en-US" sz="2000" dirty="0"/>
              <a:t>Difference in form -&gt; difference in meaning</a:t>
            </a:r>
          </a:p>
        </p:txBody>
      </p:sp>
    </p:spTree>
    <p:extLst>
      <p:ext uri="{BB962C8B-B14F-4D97-AF65-F5344CB8AC3E}">
        <p14:creationId xmlns:p14="http://schemas.microsoft.com/office/powerpoint/2010/main" val="656461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Relation: </a:t>
            </a:r>
            <a:r>
              <a:rPr lang="en-US" dirty="0" err="1"/>
              <a:t>Synonymity</a:t>
            </a:r>
            <a:r>
              <a:rPr lang="en-US" dirty="0"/>
              <a:t>?</a:t>
            </a:r>
          </a:p>
        </p:txBody>
      </p:sp>
      <p:sp>
        <p:nvSpPr>
          <p:cNvPr id="1458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01168" lvl="1" indent="0">
              <a:buNone/>
            </a:pPr>
            <a:r>
              <a:rPr lang="en-US" sz="2800" i="0" dirty="0"/>
              <a:t>Water/H</a:t>
            </a:r>
            <a:r>
              <a:rPr lang="en-US" sz="2800" i="0" baseline="-25000" dirty="0"/>
              <a:t>2</a:t>
            </a:r>
            <a:r>
              <a:rPr lang="en-US" sz="2800" i="0" dirty="0"/>
              <a:t>0</a:t>
            </a:r>
          </a:p>
          <a:p>
            <a:pPr marL="201168" lvl="1" indent="0">
              <a:buNone/>
            </a:pPr>
            <a:r>
              <a:rPr lang="en-US" sz="2800" i="0" dirty="0"/>
              <a:t>Big/large</a:t>
            </a:r>
          </a:p>
          <a:p>
            <a:pPr marL="201168" lvl="1" indent="0">
              <a:buNone/>
            </a:pPr>
            <a:r>
              <a:rPr lang="en-US" sz="2800" i="0" dirty="0"/>
              <a:t>Brave/courageous</a:t>
            </a:r>
          </a:p>
        </p:txBody>
      </p:sp>
    </p:spTree>
    <p:extLst>
      <p:ext uri="{BB962C8B-B14F-4D97-AF65-F5344CB8AC3E}">
        <p14:creationId xmlns:p14="http://schemas.microsoft.com/office/powerpoint/2010/main" val="391882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8179" grpId="0" build="p"/>
    </p:bldLst>
  </p:timing>
</p:sld>
</file>

<file path=ppt/theme/theme1.xml><?xml version="1.0" encoding="utf-8"?>
<a:theme xmlns:a="http://schemas.openxmlformats.org/drawingml/2006/main" name="Retrospect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heme1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1193DA2F-ABF1-EE46-B93A-8138CE30D4B0}" vid="{A9322BE1-0066-E641-8B2F-9B2BDE4804E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43448</TotalTime>
  <Words>1287</Words>
  <Application>Microsoft Macintosh PowerPoint</Application>
  <PresentationFormat>On-screen Show (4:3)</PresentationFormat>
  <Paragraphs>228</Paragraphs>
  <Slides>34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7" baseType="lpstr">
      <vt:lpstr>Arial</vt:lpstr>
      <vt:lpstr>ArialMT</vt:lpstr>
      <vt:lpstr>Calibri</vt:lpstr>
      <vt:lpstr>Calibri (Body)</vt:lpstr>
      <vt:lpstr>Calibri Light</vt:lpstr>
      <vt:lpstr>Courier</vt:lpstr>
      <vt:lpstr>Franklin Gothic Book</vt:lpstr>
      <vt:lpstr>Tahoma</vt:lpstr>
      <vt:lpstr>Times</vt:lpstr>
      <vt:lpstr>Times New Roman</vt:lpstr>
      <vt:lpstr>Wingdings</vt:lpstr>
      <vt:lpstr>Retrospect</vt:lpstr>
      <vt:lpstr>Theme1</vt:lpstr>
      <vt:lpstr>PowerPoint Presentation</vt:lpstr>
      <vt:lpstr>What do words mean?</vt:lpstr>
      <vt:lpstr>Words, Lemmas, Senses, Definitions</vt:lpstr>
      <vt:lpstr>Lemma pepper</vt:lpstr>
      <vt:lpstr>A sense is the meaning component of a word</vt:lpstr>
      <vt:lpstr>There are relations between senses</vt:lpstr>
      <vt:lpstr>Relation: Synonymity</vt:lpstr>
      <vt:lpstr>Relation: Synonymity</vt:lpstr>
      <vt:lpstr>Relation: Synonymity?</vt:lpstr>
      <vt:lpstr>Relation: Antonymy</vt:lpstr>
      <vt:lpstr>Relation: Similarity</vt:lpstr>
      <vt:lpstr>Ask humans how similar 2 words are</vt:lpstr>
      <vt:lpstr>Relation: Word relatedness</vt:lpstr>
      <vt:lpstr>Semantic field</vt:lpstr>
      <vt:lpstr>Relation: Superordinate/ subordinate</vt:lpstr>
      <vt:lpstr>WordNet</vt:lpstr>
      <vt:lpstr>Problems with resources like WordNet</vt:lpstr>
      <vt:lpstr>Ludwig Wittgenstein</vt:lpstr>
      <vt:lpstr>Let's define words by their usages</vt:lpstr>
      <vt:lpstr>What does ongchoi mean?</vt:lpstr>
      <vt:lpstr>Ong choi: Ipomoea aquatica  "Water Spinach"</vt:lpstr>
      <vt:lpstr>We'll build a new model of meaning focusing on similarity</vt:lpstr>
      <vt:lpstr>We define a word as a vector</vt:lpstr>
      <vt:lpstr>Dense embeddings you can download!</vt:lpstr>
      <vt:lpstr>Word2vec</vt:lpstr>
      <vt:lpstr>Word2vec</vt:lpstr>
      <vt:lpstr>Brilliant insight: Use running text as implicitly supervised training data!</vt:lpstr>
      <vt:lpstr>Word2Vec: Skip-Gram Task</vt:lpstr>
      <vt:lpstr>Skip-gram algorithm</vt:lpstr>
      <vt:lpstr>Skip-Gram Training Data</vt:lpstr>
      <vt:lpstr>Skip-Gram Goal</vt:lpstr>
      <vt:lpstr>How to compute p(+|t,c)?</vt:lpstr>
      <vt:lpstr>Turning dot product into a probability</vt:lpstr>
      <vt:lpstr>Turning dot product into a probability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jure</dc:creator>
  <cp:lastModifiedBy>Yadollah Yaghoobzadeh</cp:lastModifiedBy>
  <cp:revision>1706</cp:revision>
  <cp:lastPrinted>2018-08-13T23:14:25Z</cp:lastPrinted>
  <dcterms:created xsi:type="dcterms:W3CDTF">2009-06-12T17:14:38Z</dcterms:created>
  <dcterms:modified xsi:type="dcterms:W3CDTF">2022-10-08T10:28:34Z</dcterms:modified>
</cp:coreProperties>
</file>